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1663" r:id="rId5"/>
    <p:sldId id="2051" r:id="rId6"/>
    <p:sldId id="2058" r:id="rId7"/>
    <p:sldId id="2077" r:id="rId8"/>
    <p:sldId id="4882" r:id="rId9"/>
    <p:sldId id="4883" r:id="rId10"/>
    <p:sldId id="4964" r:id="rId11"/>
    <p:sldId id="4982" r:id="rId12"/>
    <p:sldId id="4969" r:id="rId13"/>
    <p:sldId id="4972" r:id="rId14"/>
    <p:sldId id="4966" r:id="rId15"/>
    <p:sldId id="2050" r:id="rId16"/>
    <p:sldId id="4971" r:id="rId17"/>
    <p:sldId id="4973" r:id="rId18"/>
    <p:sldId id="4983" r:id="rId19"/>
    <p:sldId id="2064" r:id="rId20"/>
    <p:sldId id="2076" r:id="rId21"/>
    <p:sldId id="2059" r:id="rId22"/>
    <p:sldId id="4985" r:id="rId23"/>
    <p:sldId id="2076136816" r:id="rId24"/>
    <p:sldId id="2076136815" r:id="rId25"/>
    <p:sldId id="2074" r:id="rId26"/>
    <p:sldId id="2060" r:id="rId27"/>
    <p:sldId id="4986" r:id="rId28"/>
    <p:sldId id="2071" r:id="rId29"/>
    <p:sldId id="2061" r:id="rId30"/>
    <p:sldId id="4987" r:id="rId31"/>
    <p:sldId id="2076136316" r:id="rId32"/>
    <p:sldId id="2076136317" r:id="rId33"/>
    <p:sldId id="2073" r:id="rId34"/>
    <p:sldId id="2057"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77"/>
            <p14:sldId id="4882"/>
            <p14:sldId id="4883"/>
            <p14:sldId id="4964"/>
            <p14:sldId id="4982"/>
            <p14:sldId id="4969"/>
            <p14:sldId id="4972"/>
            <p14:sldId id="4966"/>
            <p14:sldId id="2050"/>
            <p14:sldId id="4971"/>
            <p14:sldId id="4973"/>
            <p14:sldId id="4983"/>
            <p14:sldId id="2064"/>
            <p14:sldId id="2076"/>
          </p14:sldIdLst>
        </p14:section>
        <p14:section name="Rule templates" id="{6309E766-117D-4E02-9827-445BF0B3652F}">
          <p14:sldIdLst>
            <p14:sldId id="2059"/>
            <p14:sldId id="4985"/>
            <p14:sldId id="2076136816"/>
            <p14:sldId id="2076136815"/>
            <p14:sldId id="2074"/>
          </p14:sldIdLst>
        </p14:section>
        <p14:section name="Visualize" id="{3F319F81-0A0E-4DFB-B619-DB2FA2DF2C54}">
          <p14:sldIdLst>
            <p14:sldId id="2060"/>
            <p14:sldId id="4986"/>
            <p14:sldId id="2071"/>
          </p14:sldIdLst>
        </p14:section>
        <p14:section name="Threat hunting" id="{290DD097-89B2-42C2-AB46-77FF300355DB}">
          <p14:sldIdLst>
            <p14:sldId id="2061"/>
            <p14:sldId id="4987"/>
            <p14:sldId id="2076136316"/>
            <p14:sldId id="2076136317"/>
            <p14:sldId id="2073"/>
          </p14:sldIdLst>
        </p14:section>
        <p14:section name="Close" id="{343109AD-2ABF-494B-BE91-E958B78D61F9}">
          <p14:sldIdLst>
            <p14:sldId id="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30E5D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58048" autoAdjust="0"/>
  </p:normalViewPr>
  <p:slideViewPr>
    <p:cSldViewPr snapToGrid="0">
      <p:cViewPr varScale="1">
        <p:scale>
          <a:sx n="71" d="100"/>
          <a:sy n="71" d="100"/>
        </p:scale>
        <p:origin x="54" y="1350"/>
      </p:cViewPr>
      <p:guideLst/>
    </p:cSldViewPr>
  </p:slideViewPr>
  <p:outlineViewPr>
    <p:cViewPr>
      <p:scale>
        <a:sx n="33" d="100"/>
        <a:sy n="33" d="100"/>
      </p:scale>
      <p:origin x="0" y="0"/>
    </p:cViewPr>
  </p:outlineViewPr>
  <p:notesTextViewPr>
    <p:cViewPr>
      <p:scale>
        <a:sx n="128" d="100"/>
        <a:sy n="128"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6/5/2020 12:30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6/5/2020 12:30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Infrastructure with Azure Sentinel.</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6/5/2020 12:30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some things you can do to bring the data to a single tenant – this is optional but is not recommended if you can avoid it most due to cost. It introduces operational overhead, potentially having to do custom development, and more.</a:t>
            </a:r>
          </a:p>
          <a:p>
            <a:endParaRPr lang="en-AU" dirty="0"/>
          </a:p>
          <a:p>
            <a:r>
              <a:rPr lang="en-AU" dirty="0"/>
              <a:t>If you do go down this path, you'll send up sending data from one or more source systems to an Event Hub, where it can them be processed by a Logic App or another custom application and then forwarded on to the centralized Log Analytics workspace.</a:t>
            </a:r>
          </a:p>
          <a:p>
            <a:endParaRPr lang="en-AU" dirty="0"/>
          </a:p>
          <a:p>
            <a:r>
              <a:rPr lang="en-AU" dirty="0"/>
              <a:t>Beyond the costs you'll incur for both Event Hubs and Logic Apps, also consider the cost of storing the data multiple times – in the source system and maybe even a source Log Analytics workspace and then having it all duplicated to yet another workspace. And once again, don't forget about data egress.</a:t>
            </a:r>
          </a:p>
          <a:p>
            <a:endParaRPr lang="en-AU" dirty="0"/>
          </a:p>
          <a:p>
            <a:r>
              <a:rPr lang="en-AU" dirty="0"/>
              <a:t>Also consider that your telemetry will likely end up in a table for your custom logs. Custom Logs have _CL as a suffix on their table name and none of the built-in queries in Azure Sentinel for analytics rules or workbooks will be configured to point to custom tables. This means you will likely have to do a large mount of customization to existing queries or build custom queries to interrogate the logs in your custom table(s) within the Log Analytics workspace associated with Sentinel.</a:t>
            </a:r>
          </a:p>
          <a:p>
            <a:endParaRPr lang="en-AU" dirty="0"/>
          </a:p>
          <a:p>
            <a:r>
              <a:rPr lang="en-AU" dirty="0"/>
              <a:t>Again, this is not recommend, but it is possible.</a:t>
            </a:r>
          </a:p>
          <a:p>
            <a:endParaRPr lang="en-AU" dirty="0"/>
          </a:p>
          <a:p>
            <a:endParaRPr lang="en-AU" dirty="0"/>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2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does this look like? </a:t>
            </a:r>
          </a:p>
          <a:p>
            <a:endParaRPr lang="en-AU" dirty="0"/>
          </a:p>
          <a:p>
            <a:r>
              <a:rPr lang="en-AU" dirty="0"/>
              <a:t>Each tenant gets its own workspace and you'll be granted delegated permissions through Azure Sentinel to be able to interact with each workspace. Note that in this model, multiple tenants could be multiple customers where each customer has their own tenant, or it could be a single customer who has provisioned multiple tenants in order to accommodate the business.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1123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run through data connectors and all of the ways that you can ingest data into Azure Sentinel.</a:t>
            </a:r>
          </a:p>
          <a:p>
            <a:endParaRPr lang="en-US" dirty="0"/>
          </a:p>
          <a:p>
            <a:r>
              <a:rPr lang="en-US" dirty="0"/>
              <a:t>First, we have the Log Analytics workspace which has Azure Sentinel enabled on it. </a:t>
            </a:r>
          </a:p>
          <a:p>
            <a:endParaRPr lang="en-US" dirty="0"/>
          </a:p>
          <a:p>
            <a:r>
              <a:rPr lang="en-US" dirty="0"/>
              <a:t>&lt;click&gt; For Cloud services you'll find many connectors for Office 65, Microsoft Cloud App Security, Azure Advanced Threat Protection, and even external clouds like AWS. Cloud connectors are built-in to Azure Sentinel and can be easily enabled. Once enabled, Sentinel will regularly pull data from the external entity into your connected workspace. All of the connections leverage modern authentication and supported vendor APIs for data retrieval.</a:t>
            </a:r>
          </a:p>
          <a:p>
            <a:endParaRPr lang="en-US" dirty="0"/>
          </a:p>
          <a:p>
            <a:r>
              <a:rPr lang="en-US" dirty="0"/>
              <a:t>&lt;click&gt; Next we have Azure services. You'll find connectors for common services like the Azure Activity Log and Azure AD Sign-in Logs. Note that some connectors such as the Azure AD Sign-in logs do require access to premium licensing in Azure AD. For some services, you may not see a direct connector but if the diagnostic settings for the resource support sending data to Log Analytics then you can certainly ingest the data into your target workspace and then create queries, custom analytics rules, and queries as needed. Note that this is a push model from the source.</a:t>
            </a:r>
          </a:p>
          <a:p>
            <a:endParaRPr lang="en-US" dirty="0"/>
          </a:p>
          <a:p>
            <a:r>
              <a:rPr lang="en-US" dirty="0"/>
              <a:t>&lt;click&gt; Next we have the Azure Log Analytics agent which is available for both Windows and Linux servers and clients. This agent goes by a number of names – The Log Analytics agent, the Microsoft Monitoring Agent or MMA, and the OMS Linux agent. These also operate on a push model, with the clients through the agent writing data to a connected workspace.</a:t>
            </a:r>
          </a:p>
          <a:p>
            <a:endParaRPr lang="en-US" dirty="0"/>
          </a:p>
          <a:p>
            <a:r>
              <a:rPr lang="en-US" dirty="0"/>
              <a:t>&lt;click&gt; There's also a Linux agent which is available for collecting Common Event Format, or CEF data from appliances. Note that you'll see connectors for common appliances such as Palo Alto or Fortinet next gen firewalls with connectors through Sentinel. These connectors actually use CEF and the forwarding Linux agent to get the data from the appliance into Azure.</a:t>
            </a:r>
          </a:p>
          <a:p>
            <a:endParaRPr lang="en-US" dirty="0"/>
          </a:p>
          <a:p>
            <a:r>
              <a:rPr lang="en-US" dirty="0"/>
              <a:t>&lt;click&gt; There are also a decent number of integrated appliances such as F5 which offers a direct integration with the Sentinel REST API to send data from the appliance to Log Analytics. Many vendors like F5 have chosen to create simple add-ons where you can enable the app, enter your workspace ID and provide an access key and it will begin sending data to Sentinel immediately.</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There's also the Threat Intelligence connectors available through the Microsoft Graph Security API which can be used to push threat intelligence data into your connected workspace. </a:t>
            </a:r>
            <a:r>
              <a:rPr kumimoji="0" lang="en-US" sz="800" b="0" i="0" u="none" strike="noStrike" kern="1200" cap="none" spc="0" normalizeH="0" baseline="0" noProof="0" dirty="0">
                <a:ln>
                  <a:noFill/>
                </a:ln>
                <a:effectLst/>
                <a:uLnTx/>
                <a:uFillTx/>
                <a:latin typeface="Segoe UI"/>
                <a:ea typeface="+mn-ea"/>
                <a:cs typeface="+mn-cs"/>
              </a:rPr>
              <a:t>There is also a TAXII connector which supports the STIX format.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effectLst/>
                <a:uLnTx/>
                <a:uFillTx/>
                <a:latin typeface="Segoe UI"/>
                <a:ea typeface="+mn-ea"/>
                <a:cs typeface="+mn-cs"/>
              </a:rPr>
              <a:t>&lt;click&gt; And finally, as I mentioned you have REST APIs available to interact with Log Analytics and Sentinel that you can use from your own custom applications. It's relatively quick to wire up Logic Apps or your customer apps to write your custom logs into Log Analytics.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089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few tips for wiring up and configuring your data connectors for quick wins. Now, this isn't just to get a body of data ingested into Sentinel that you're not going to use, but if you do use any of the services mentioned here, wiring up the connector is quick and you can start not just gaining insights into your posture, but make those insights actionable.</a:t>
            </a:r>
          </a:p>
          <a:p>
            <a:endParaRPr lang="en-US" dirty="0"/>
          </a:p>
          <a:p>
            <a:r>
              <a:rPr lang="en-US" dirty="0"/>
              <a:t>If you do happen to use another public cloud such as AWS, you can quickly begin to ingest your CloudTrail logs by creating a custom role in in your AWS subscription that has the </a:t>
            </a:r>
            <a:r>
              <a:rPr lang="en-US" dirty="0" err="1"/>
              <a:t>AWSCloudTrailReadOnlyAccess</a:t>
            </a:r>
            <a:r>
              <a:rPr lang="en-US" dirty="0"/>
              <a:t> permission policy attached to it and granting Microsoft's Account ID to the role. When you add the external user, you'll be given the opportunity to enter the Workspace ID from the target Sentinel workspace.</a:t>
            </a:r>
          </a:p>
          <a:p>
            <a:endParaRPr lang="en-US" dirty="0"/>
          </a:p>
          <a:p>
            <a:r>
              <a:rPr lang="en-US" dirty="0"/>
              <a:t>I also can't stress enough that almost ever server uses diagnostic logs in one form or another and you can also quickly enable diagnostic log collection with Azure Policy. Which policy assignments at the Management group scope, you can quickly enable diagnostic settings for 30 plus Azure services. Just go in and search for built-in polices that start with "Diagnostic logs in" and end with "should be enabled". For example, Diagnostic logs in Key Vault should be enabled, or Diagnostic logs in IoT Hub should be enabled.</a:t>
            </a:r>
          </a:p>
          <a:p>
            <a:endParaRPr lang="en-US" dirty="0"/>
          </a:p>
          <a:p>
            <a:r>
              <a:rPr lang="en-US" dirty="0"/>
              <a:t>You can also use built-in policy to deploy the Log Analytics agent to your VMs hosted in Azure. Note that it is an agent, and while it is built to be performant, it can have a slight impact, especially on smaller VMs that generate large amounts of telemetry.</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904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if you have physical or virtual machines on-premises or in other clouds, those can be onboarded to Log Analytics as well, I would even extend this to think about collecting data from other compute driven workloads such as OpenShift or on-premises Kubernetes clusters using Azure Monitor for containers.</a:t>
            </a:r>
          </a:p>
          <a:p>
            <a:endParaRPr lang="en-US" dirty="0"/>
          </a:p>
          <a:p>
            <a:r>
              <a:rPr lang="en-US" dirty="0"/>
              <a:t>If you need to collect CEF logs and your appliance does not have a native integration with Sentinel, you'll need to deploy the CEF collector. The CEF collector acts as a proxy, collecting CEF logs and forwarding them to the target workspace. The current collector agent is supported on both 32 and 64 bit servers and runs on a number of Linux distributions, including CentOS, RHEL, Ubuntu, Debian, and Oracle. The CEF collector supports syslog RFC 3164 and RFC 5424. Because the collector runs on a machine that is external to the appliances you are sending logs from, you'll need to configure the syslog agent on the Collector per your organizations security requirements such as implementing TLS for your syslog configuration.</a:t>
            </a:r>
          </a:p>
          <a:p>
            <a:endParaRPr lang="en-US" dirty="0"/>
          </a:p>
          <a:p>
            <a:r>
              <a:rPr lang="en-US" dirty="0"/>
              <a:t>Microsoft maintains a list (referred to as the grand list) of Logstash, Sentinel data collection API, custom, and CEF connectors over in the Tech Community. For example, if you are working with CyberArk Privileged Access Security and want quick links to supported message formats and instructions for implementation, you might want to stop here before you go to the docs. As the Sentinel Product Group works with new vendors and as new solutions are documented the list is maintained.</a:t>
            </a:r>
          </a:p>
          <a:p>
            <a:endParaRPr lang="en-US" dirty="0"/>
          </a:p>
          <a:p>
            <a:r>
              <a:rPr lang="en-US" dirty="0"/>
              <a:t>Finally, if you find yourself working with a vendor and they don't support Sentinel directly today, ask them to integrate. I can't stress enough there are stable APIs for ISVs hardware vendors to use.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9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already mentioned the CEF collector, but let's talk about where it can sit in your environment.</a:t>
            </a:r>
          </a:p>
          <a:p>
            <a:endParaRPr lang="en-US" dirty="0"/>
          </a:p>
          <a:p>
            <a:r>
              <a:rPr lang="en-US" dirty="0"/>
              <a:t>&lt;click&gt; The first scenario would be all on-premises, with your syslog sources sending logs to the syslog daemon on the collector and the collector agent taking those logs and sending them to Azure Log Analytics.</a:t>
            </a:r>
          </a:p>
          <a:p>
            <a:endParaRPr lang="en-US" dirty="0"/>
          </a:p>
          <a:p>
            <a:r>
              <a:rPr lang="en-US" dirty="0"/>
              <a:t>Remember, that the connection to Log Analytics is an HTTPS Connection on port 433. This means your logs will traverse the public internet unless you have implemented ExpressRoute and have a Microsoft peering path in place.</a:t>
            </a:r>
          </a:p>
          <a:p>
            <a:endParaRPr lang="en-US" dirty="0"/>
          </a:p>
          <a:p>
            <a:r>
              <a:rPr lang="en-US" dirty="0"/>
              <a:t>&lt;click&gt; Next, we have the scenario where you maintain your on-premises syslog sources, but you keep the syslog daemon and collector in Azure. In this case, once the logs hit your collector, they're sent to Log Analytics over the MS backbone. Your logs however will still traverse the public internet unless you have a Site to Site VPN connection or ExpressRoute in place. And keep in mind that your syslog logs are in plane text. You'll want to implement some type of firewall to ensure that only known sources can send logs to the collector. You don't want a bad actor sending malformed logs to the collector and introducing data that goes in a different direction than your source of truth.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953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a spend a moment on Customer Managed Key for Sentinel. We've talked a lot about your data being stored in a Log </a:t>
            </a:r>
            <a:r>
              <a:rPr lang="en-US" dirty="0" err="1"/>
              <a:t>Analtyics</a:t>
            </a:r>
            <a:r>
              <a:rPr lang="en-US" dirty="0"/>
              <a:t> workspace with Sentinel enabled, but not how to protect that data outside of Azure RBAC. </a:t>
            </a:r>
          </a:p>
          <a:p>
            <a:endParaRPr lang="en-US" dirty="0"/>
          </a:p>
          <a:p>
            <a:r>
              <a:rPr lang="en-US" dirty="0"/>
              <a:t>CMK enables all data saved or sent to Azure Sentinel to be encrypted in all relevant storage resources with an Azure Key Vault key created or owned by you or your customers. In the event that a user revokes the key encryption key, either by deleting it or removing access for Azure Sentinel, within one hour, Azure Sentinel will honor the change and behave as if the data is no longer available. At this point, any operation performed that uses persistent storage resources such as data ingestion, persistent configuration changes, and incident creation, will be prevented. Previously stored data will not be deleted but will remain inaccessible. Inaccessible data is governed by the data-retention policy and will be purged in accordance with that policy. The only operation possible after the encryption key is revoked or deleted is account deletion. If access is restored after revocation, Azure Sentinel will restore access to the data within an hour. You can also rotate keys by creating a new version of the key and within an hour Sentinel will begin using the new version.</a:t>
            </a:r>
          </a:p>
          <a:p>
            <a:endParaRPr lang="en-US" dirty="0"/>
          </a:p>
          <a:p>
            <a:r>
              <a:rPr lang="en-US" dirty="0"/>
              <a:t>CMK is provided only to customers who are new and access to this capability is controlled by Azure feature registration. You can request access by contacting azuresentinelCMK@microsoft.com, and as capacity is available, pending requests will be approved.</a:t>
            </a:r>
          </a:p>
          <a:p>
            <a:endParaRPr lang="en-US" dirty="0"/>
          </a:p>
          <a:p>
            <a:r>
              <a:rPr lang="en-US" dirty="0"/>
              <a:t>The Azure Sentinel CMK capability is only available in East US, West US 2, and South Central US regions and the CMK capability is only available to customers sending 1TB per day or more. </a:t>
            </a:r>
          </a:p>
          <a:p>
            <a:endParaRPr lang="en-US" dirty="0"/>
          </a:p>
          <a:p>
            <a:r>
              <a:rPr lang="en-US" dirty="0"/>
              <a:t>With CMK, you'll be encrypting the contents of the Log Analytics workspace Sentinel is enabled in as well as all of the other associated resources such as storage accounts for diagnostics storage collection with a key managed in Azure Key Vault.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4925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Azure Sentinel and the current connector landscape.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6809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analytics. Once we have data flowing in, we can query and action 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51969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2400"/>
              </a:spcAft>
              <a:buFont typeface="Arial" panose="020B0604020202020204" pitchFamily="34" charset="0"/>
              <a:buNone/>
              <a:defRPr/>
            </a:pPr>
            <a:r>
              <a:rPr lang="en-US" sz="800" dirty="0"/>
              <a:t>Once you have data flowing into Azure Sentinel and you've started to gain insights from the built-in workbooks, you can start to enable detections on top of this data.</a:t>
            </a:r>
          </a:p>
          <a:p>
            <a:pPr marL="171450" indent="-171450">
              <a:spcAft>
                <a:spcPts val="2400"/>
              </a:spcAft>
              <a:buFont typeface="Arial" panose="020B0604020202020204" pitchFamily="34" charset="0"/>
              <a:buChar char="•"/>
              <a:defRPr/>
            </a:pPr>
            <a:endParaRPr lang="en-US" sz="800" dirty="0"/>
          </a:p>
          <a:p>
            <a:pPr marL="0" indent="0">
              <a:spcAft>
                <a:spcPts val="2400"/>
              </a:spcAft>
              <a:buFont typeface="Arial" panose="020B0604020202020204" pitchFamily="34" charset="0"/>
              <a:buNone/>
              <a:defRPr/>
            </a:pPr>
            <a:r>
              <a:rPr lang="en-US" sz="800" dirty="0"/>
              <a:t>More than </a:t>
            </a:r>
            <a:r>
              <a:rPr lang="en-US" sz="800" kern="1200" dirty="0">
                <a:solidFill>
                  <a:schemeClr val="accent1"/>
                </a:solidFill>
                <a:latin typeface="Segoe UI" panose="020B0502040204020203" pitchFamily="34" charset="0"/>
                <a:ea typeface="+mn-ea"/>
                <a:cs typeface="+mn-cs"/>
              </a:rPr>
              <a:t>100 built-in analytics alert rules</a:t>
            </a:r>
            <a:r>
              <a:rPr lang="en-US" sz="800" dirty="0"/>
              <a:t> that have been developed by Microsoft and community security experts. You can also customize and create your own rules using KQL and a wizard is provided, although you'll probably find that to get the most out of Sentinel you do need to know KQL.</a:t>
            </a:r>
          </a:p>
          <a:p>
            <a:pPr marL="0" indent="0">
              <a:spcAft>
                <a:spcPts val="2400"/>
              </a:spcAft>
              <a:buFont typeface="Arial" panose="020B0604020202020204" pitchFamily="34" charset="0"/>
              <a:buNone/>
              <a:defRPr/>
            </a:pPr>
            <a:endParaRPr lang="en-US" sz="800" dirty="0"/>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800" dirty="0"/>
              <a:t>You can correlate </a:t>
            </a:r>
            <a:r>
              <a:rPr lang="en-US" sz="800" kern="1200" dirty="0">
                <a:solidFill>
                  <a:schemeClr val="accent1"/>
                </a:solidFill>
                <a:latin typeface="Segoe UI" panose="020B0502040204020203" pitchFamily="34" charset="0"/>
                <a:ea typeface="+mn-ea"/>
                <a:cs typeface="+mn-cs"/>
              </a:rPr>
              <a:t>events with your threat intelligence and now with Microsoft intel based on your detection rules. Microsoft has an unparalleled view of evolving threat landscape for both basic and advanced scenarios and the built-in detection rules can provide immediate value in every environment. There are known malicious URL rules which customers can use to match Microsoft URL threat intelligence with network.</a:t>
            </a:r>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endParaRPr lang="en-US" sz="800" kern="1200" dirty="0">
              <a:solidFill>
                <a:schemeClr val="accent1"/>
              </a:solidFill>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800" kern="1200" dirty="0">
                <a:solidFill>
                  <a:schemeClr val="accent1"/>
                </a:solidFill>
                <a:latin typeface="Segoe UI" panose="020B0502040204020203" pitchFamily="34" charset="0"/>
                <a:ea typeface="+mn-ea"/>
                <a:cs typeface="+mn-cs"/>
              </a:rPr>
              <a:t>For built-in rules matched MS indicators are added to the threat intelligence table for use like any other indicator. There are retrospective lookbacks that match incoming threat intelligence data against historical event data and as a cloud-native service more  types are added automatically.</a:t>
            </a:r>
            <a:endParaRPr lang="en-US" sz="800" dirty="0"/>
          </a:p>
          <a:p>
            <a:pPr marL="0" indent="0">
              <a:spcAft>
                <a:spcPts val="2400"/>
              </a:spcAft>
              <a:buFont typeface="Arial" panose="020B0604020202020204" pitchFamily="34" charset="0"/>
              <a:buNone/>
              <a:defRPr/>
            </a:pPr>
            <a:r>
              <a:rPr lang="en-US" sz="800" dirty="0"/>
              <a:t> </a:t>
            </a:r>
            <a:endParaRPr lang="en-US" sz="800" kern="1200" dirty="0">
              <a:solidFill>
                <a:schemeClr val="tx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Thresholds</a:t>
            </a:r>
            <a:r>
              <a:rPr lang="en-US" sz="800" dirty="0"/>
              <a:t> can be set to alert when activity levels exceed normal patterns and any detection alert can be used to </a:t>
            </a:r>
            <a:r>
              <a:rPr lang="en-US" sz="800" kern="1200" dirty="0">
                <a:solidFill>
                  <a:schemeClr val="accent1"/>
                </a:solidFill>
                <a:latin typeface="Segoe UI" panose="020B0502040204020203" pitchFamily="34" charset="0"/>
                <a:ea typeface="+mn-ea"/>
                <a:cs typeface="+mn-cs"/>
              </a:rPr>
              <a:t>trigger automated playbooks.</a:t>
            </a:r>
          </a:p>
          <a:p>
            <a:pPr marL="171450" indent="-171450">
              <a:spcAft>
                <a:spcPts val="2400"/>
              </a:spcAft>
              <a:buFont typeface="Arial" panose="020B0604020202020204" pitchFamily="34" charset="0"/>
              <a:buChar char="•"/>
              <a:defRPr/>
            </a:pPr>
            <a:endParaRPr lang="en-US" sz="800" kern="1200" dirty="0">
              <a:solidFill>
                <a:schemeClr val="accent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endParaRPr lang="en-US" sz="800" kern="1200" dirty="0">
              <a:solidFill>
                <a:schemeClr val="accent1"/>
              </a:solidFill>
              <a:latin typeface="Segoe UI" panose="020B0502040204020203" pitchFamily="34" charset="0"/>
              <a:ea typeface="+mn-ea"/>
              <a:cs typeface="+mn-cs"/>
            </a:endParaRPr>
          </a:p>
          <a:p>
            <a:pPr marL="171450" indent="-171450">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281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running through Azure Sentinel from a few different lenses. If you've already deployed Azure Sentinel, some of this might be a repeat but I'll call out best practices where possible. </a:t>
            </a:r>
          </a:p>
          <a:p>
            <a:endParaRPr lang="en-US" dirty="0"/>
          </a:p>
          <a:p>
            <a:r>
              <a:rPr lang="en-US" dirty="0"/>
              <a:t>We'll start with Azure Sentinel data, including data storage in Log Analytics and how to approach workspace design in both a single tenant and multi-tenant environment. Next we'll cover the various sources of data that are available for ingestion into Log Analytics and analysis through Azure Sentinel and how that data can be encrypted.</a:t>
            </a:r>
          </a:p>
          <a:p>
            <a:endParaRPr lang="en-US" dirty="0"/>
          </a:p>
          <a:p>
            <a:r>
              <a:rPr lang="en-US" dirty="0"/>
              <a:t>Then, we'll talk about what you can do with your data once it's being ingested into Log Analytics. This includes leverage built-in detection rules and creating your own custom rule templates.</a:t>
            </a:r>
          </a:p>
          <a:p>
            <a:endParaRPr lang="en-US" dirty="0"/>
          </a:p>
          <a:p>
            <a:r>
              <a:rPr lang="en-US" dirty="0"/>
              <a:t>After that, we'll review visualizations and what you can do with Workbooks in Sentinel.</a:t>
            </a:r>
          </a:p>
          <a:p>
            <a:endParaRPr lang="en-US" dirty="0"/>
          </a:p>
          <a:p>
            <a:r>
              <a:rPr lang="en-US" dirty="0"/>
              <a:t>And finally, we'll close with Security Orchestration, Automation and Response, or SOAR.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4408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260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2400"/>
              </a:spcAft>
              <a:buFont typeface="Arial" panose="020B0604020202020204" pitchFamily="34" charset="0"/>
              <a:buNone/>
              <a:defRPr/>
            </a:pPr>
            <a:r>
              <a:rPr lang="en-US" sz="900" kern="1200" dirty="0">
                <a:solidFill>
                  <a:schemeClr val="accent1"/>
                </a:solidFill>
                <a:latin typeface="Segoe UI" panose="020B0502040204020203" pitchFamily="34" charset="0"/>
                <a:ea typeface="+mn-ea"/>
                <a:cs typeface="+mn-cs"/>
              </a:rPr>
              <a:t>The built-in detections in Azure Sentinel leverage machine learning, or ML. The built–in models </a:t>
            </a:r>
            <a:r>
              <a:rPr lang="en-US" sz="900" dirty="0"/>
              <a:t>offer the benefits of ML without the complexity and increase the catch rate without increasing the noise.</a:t>
            </a:r>
          </a:p>
          <a:p>
            <a:pPr marL="0" indent="0">
              <a:spcAft>
                <a:spcPts val="2400"/>
              </a:spcAft>
              <a:buFont typeface="Arial" panose="020B0604020202020204" pitchFamily="34" charset="0"/>
              <a:buNone/>
              <a:defRPr/>
            </a:pPr>
            <a:endParaRPr lang="en-US" sz="900" b="0" i="0" u="none" strike="noStrike" kern="1200" dirty="0">
              <a:solidFill>
                <a:schemeClr val="tx1"/>
              </a:solidFill>
              <a:effectLst/>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There are a few models I'd like to call out.</a:t>
            </a:r>
          </a:p>
          <a:p>
            <a:pPr marL="0" indent="0">
              <a:spcAft>
                <a:spcPts val="2400"/>
              </a:spcAft>
              <a:buFont typeface="Arial" panose="020B0604020202020204" pitchFamily="34" charset="0"/>
              <a:buNone/>
              <a:defRPr/>
            </a:pPr>
            <a:endParaRPr lang="en-US" sz="900" b="0" i="0" u="none" strike="noStrike" kern="1200" dirty="0">
              <a:solidFill>
                <a:schemeClr val="tx1"/>
              </a:solidFill>
              <a:effectLst/>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One offers proven off-the-shelf Machine Learning models for identifying suspicious logins across Microsoft identity services to discover malicious or anonymous SSH access in your environment. By using transferred learning from existing Machine Learning models, Azure Sentinel can detect anomalies from a single dataset with accuracy. </a:t>
            </a:r>
          </a:p>
          <a:p>
            <a:pPr marL="0" indent="0">
              <a:spcAft>
                <a:spcPts val="2400"/>
              </a:spcAft>
              <a:buFont typeface="Arial" panose="020B0604020202020204" pitchFamily="34" charset="0"/>
              <a:buNone/>
              <a:defRPr/>
            </a:pPr>
            <a:endParaRPr lang="en-US" sz="900" b="0" i="0" u="none" strike="noStrike" kern="1200" dirty="0">
              <a:solidFill>
                <a:schemeClr val="tx1"/>
              </a:solidFill>
              <a:effectLst/>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In addition, we use a Machine Learning technique called fusion to connect data from multiple sources, like Azure AD anomalous logins and suspicious Office 365 activities, to detect 35 different threats that span different points on the kill chain. The chart on the right-hand side is based on real life example that shows how Azure Sentinel ML models can analyze billions of signals to highlight a small number of high severity threats. </a:t>
            </a:r>
            <a:endParaRPr lang="en-US" sz="900" kern="1200" dirty="0">
              <a:solidFill>
                <a:schemeClr val="accent1"/>
              </a:solidFill>
              <a:latin typeface="Segoe UI" panose="020B0502040204020203" pitchFamily="34" charset="0"/>
              <a:ea typeface="+mn-ea"/>
              <a:cs typeface="+mn-cs"/>
            </a:endParaRPr>
          </a:p>
          <a:p>
            <a:pPr marL="171450" indent="-171450">
              <a:spcAft>
                <a:spcPts val="2400"/>
              </a:spcAft>
              <a:buFont typeface="Arial" panose="020B0604020202020204" pitchFamily="34" charset="0"/>
              <a:buChar char="•"/>
              <a:defRPr/>
            </a:pPr>
            <a:endParaRPr lang="en-US" sz="900" kern="1200" dirty="0">
              <a:solidFill>
                <a:schemeClr val="accent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endParaRPr lang="en-US" sz="900" kern="1200" dirty="0">
              <a:solidFill>
                <a:schemeClr val="accent1"/>
              </a:solidFill>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74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custom analytics rules.</a:t>
            </a:r>
          </a:p>
          <a:p>
            <a:endParaRPr lang="en-US" dirty="0"/>
          </a:p>
          <a:p>
            <a:r>
              <a:rPr lang="en-US" sz="882" b="0" kern="1200" dirty="0" err="1">
                <a:solidFill>
                  <a:schemeClr val="tx1"/>
                </a:solidFill>
                <a:effectLst/>
                <a:latin typeface="Segoe UI" panose="020B0502040204020203" pitchFamily="34" charset="0"/>
                <a:ea typeface="+mn-ea"/>
                <a:cs typeface="+mn-cs"/>
              </a:rPr>
              <a:t>CommonSecurityLog</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where </a:t>
            </a:r>
            <a:r>
              <a:rPr lang="en-US" sz="882" b="0" kern="1200" dirty="0" err="1">
                <a:solidFill>
                  <a:schemeClr val="tx1"/>
                </a:solidFill>
                <a:effectLst/>
                <a:latin typeface="Segoe UI" panose="020B0502040204020203" pitchFamily="34" charset="0"/>
                <a:ea typeface="+mn-ea"/>
                <a:cs typeface="+mn-cs"/>
              </a:rPr>
              <a:t>DeviceVendor</a:t>
            </a:r>
            <a:r>
              <a:rPr lang="en-US" sz="882" b="0" kern="1200" dirty="0">
                <a:solidFill>
                  <a:schemeClr val="tx1"/>
                </a:solidFill>
                <a:effectLst/>
                <a:latin typeface="Segoe UI" panose="020B0502040204020203" pitchFamily="34" charset="0"/>
                <a:ea typeface="+mn-ea"/>
                <a:cs typeface="+mn-cs"/>
              </a:rPr>
              <a:t> == "Fortinet"</a:t>
            </a:r>
          </a:p>
          <a:p>
            <a:r>
              <a:rPr lang="en-US" sz="882" b="0" kern="1200" dirty="0">
                <a:solidFill>
                  <a:schemeClr val="tx1"/>
                </a:solidFill>
                <a:effectLst/>
                <a:latin typeface="Segoe UI" panose="020B0502040204020203" pitchFamily="34" charset="0"/>
                <a:ea typeface="+mn-ea"/>
                <a:cs typeface="+mn-cs"/>
              </a:rPr>
              <a:t>| where </a:t>
            </a:r>
            <a:r>
              <a:rPr lang="en-US" sz="882" b="0" kern="1200" dirty="0" err="1">
                <a:solidFill>
                  <a:schemeClr val="tx1"/>
                </a:solidFill>
                <a:effectLst/>
                <a:latin typeface="Segoe UI" panose="020B0502040204020203" pitchFamily="34" charset="0"/>
                <a:ea typeface="+mn-ea"/>
                <a:cs typeface="+mn-cs"/>
              </a:rPr>
              <a:t>DeviceProduct</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startswith</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Fortigate</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sort by </a:t>
            </a:r>
            <a:r>
              <a:rPr lang="en-US" sz="882" b="0" kern="1200" dirty="0" err="1">
                <a:solidFill>
                  <a:schemeClr val="tx1"/>
                </a:solidFill>
                <a:effectLst/>
                <a:latin typeface="Segoe UI" panose="020B0502040204020203" pitchFamily="34" charset="0"/>
                <a:ea typeface="+mn-ea"/>
                <a:cs typeface="+mn-cs"/>
              </a:rPr>
              <a:t>TimeGenerated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summarize count() by </a:t>
            </a:r>
            <a:r>
              <a:rPr lang="en-US" sz="882" b="0" kern="1200" dirty="0" err="1">
                <a:solidFill>
                  <a:schemeClr val="tx1"/>
                </a:solidFill>
                <a:effectLst/>
                <a:latin typeface="Segoe UI" panose="020B0502040204020203" pitchFamily="34" charset="0"/>
                <a:ea typeface="+mn-ea"/>
                <a:cs typeface="+mn-cs"/>
              </a:rPr>
              <a:t>DestinationIP</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DestinationPort</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SourceIP</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84082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2400"/>
              </a:spcAft>
              <a:buFont typeface="Arial" panose="020B0604020202020204" pitchFamily="34" charset="0"/>
              <a:buNone/>
              <a:defRPr/>
            </a:pPr>
            <a:r>
              <a:rPr lang="en-US" sz="800" dirty="0"/>
              <a:t>Once your data is flowing in, you can gain instant insights as I mentioned earlier, and workbooks are one way to do that. Most data connectors come with workbooks and there is a gallery of workbooks you can leverage as well built by both Microsoft and the community.</a:t>
            </a:r>
          </a:p>
          <a:p>
            <a:pPr marL="0" indent="0">
              <a:spcAft>
                <a:spcPts val="2400"/>
              </a:spcAft>
              <a:buFont typeface="Arial" panose="020B0604020202020204" pitchFamily="34" charset="0"/>
              <a:buNone/>
              <a:defRPr/>
            </a:pPr>
            <a:endParaRPr lang="en-US" sz="800" dirty="0"/>
          </a:p>
          <a:p>
            <a:pPr marL="0" indent="0">
              <a:spcAft>
                <a:spcPts val="2400"/>
              </a:spcAft>
              <a:buFont typeface="Arial" panose="020B0604020202020204" pitchFamily="34" charset="0"/>
              <a:buNone/>
              <a:defRPr/>
            </a:pPr>
            <a:r>
              <a:rPr lang="en-US" sz="800" dirty="0"/>
              <a:t>You can also take advantage of rich visualization options, combining </a:t>
            </a:r>
            <a:r>
              <a:rPr lang="en-US" sz="800" kern="1200" dirty="0">
                <a:solidFill>
                  <a:srgbClr val="0070C0"/>
                </a:solidFill>
                <a:latin typeface="Segoe UI" panose="020B0502040204020203" pitchFamily="34" charset="0"/>
                <a:ea typeface="+mn-ea"/>
                <a:cs typeface="+mn-cs"/>
              </a:rPr>
              <a:t>multiple kinds of visualizations </a:t>
            </a:r>
            <a:r>
              <a:rPr lang="en-US" sz="800" dirty="0"/>
              <a:t>– including graphs and maps in a single dashboard. Keep in mind these are interactive views, allowing you to pivot and interact with your data.</a:t>
            </a:r>
          </a:p>
          <a:p>
            <a:pPr marL="0" indent="0">
              <a:spcAft>
                <a:spcPts val="2400"/>
              </a:spcAft>
              <a:buFont typeface="Arial" panose="020B0604020202020204" pitchFamily="34" charset="0"/>
              <a:buNone/>
              <a:defRPr/>
            </a:pPr>
            <a:endParaRPr lang="en-US" sz="800" kern="1200" dirty="0">
              <a:solidFill>
                <a:schemeClr val="tx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chemeClr val="tx1"/>
                </a:solidFill>
                <a:latin typeface="Segoe UI" panose="020B0502040204020203" pitchFamily="34" charset="0"/>
                <a:ea typeface="+mn-ea"/>
                <a:cs typeface="+mn-cs"/>
              </a:rPr>
              <a:t>And you can use them to </a:t>
            </a:r>
            <a:r>
              <a:rPr lang="en-US" sz="800" kern="1200" dirty="0">
                <a:solidFill>
                  <a:srgbClr val="0070C0"/>
                </a:solidFill>
                <a:latin typeface="Segoe UI" panose="020B0502040204020203" pitchFamily="34" charset="0"/>
                <a:ea typeface="+mn-ea"/>
                <a:cs typeface="+mn-cs"/>
              </a:rPr>
              <a:t>provide deep insights into a single data source, but where they truly become powerful is when you combining multiple sources. </a:t>
            </a:r>
          </a:p>
          <a:p>
            <a:pPr marL="0" indent="0">
              <a:spcAft>
                <a:spcPts val="2400"/>
              </a:spcAft>
              <a:buFont typeface="Arial" panose="020B0604020202020204" pitchFamily="34" charset="0"/>
              <a:buNone/>
              <a:defRPr/>
            </a:pPr>
            <a:endParaRPr lang="en-US" sz="800" kern="1200" dirty="0">
              <a:solidFill>
                <a:srgbClr val="0070C0"/>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rgbClr val="0070C0"/>
                </a:solidFill>
                <a:latin typeface="Segoe UI" panose="020B0502040204020203" pitchFamily="34" charset="0"/>
                <a:ea typeface="+mn-ea"/>
                <a:cs typeface="+mn-cs"/>
              </a:rPr>
              <a:t>Your workbooks are powered by Kusto Query Language, or KQL. KQL is the query syntax used in Log Analytics and Azure Data Explorer. This means that if you already know KQL, you can accelerate into building and customizing workbooks and if you are new to KQL you'll be able to reuse what you learn about KQL across other Azure services.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190707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07284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605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900" kern="1200" dirty="0">
                <a:solidFill>
                  <a:schemeClr val="accent1"/>
                </a:solidFill>
                <a:latin typeface="Segoe UI" panose="020B0502040204020203" pitchFamily="34" charset="0"/>
                <a:ea typeface="+mn-ea"/>
                <a:cs typeface="+mn-cs"/>
              </a:rPr>
              <a:t>Automation and orchestration for Azure Sentinel is powered by Azure Logic Apps </a:t>
            </a:r>
            <a:r>
              <a:rPr lang="en-US" sz="900" dirty="0"/>
              <a:t>and fully integrated with Azure Sentinel with </a:t>
            </a:r>
            <a:r>
              <a:rPr lang="en-US" sz="900" kern="1200" dirty="0">
                <a:solidFill>
                  <a:schemeClr val="accent1"/>
                </a:solidFill>
                <a:latin typeface="Segoe UI" panose="020B0502040204020203" pitchFamily="34" charset="0"/>
                <a:ea typeface="+mn-ea"/>
                <a:cs typeface="+mn-cs"/>
              </a:rPr>
              <a:t>200+ built-in connectors </a:t>
            </a:r>
            <a:r>
              <a:rPr lang="en-US" sz="900" dirty="0"/>
              <a:t>plus generic connectors like HTTPS in Logic Apps.</a:t>
            </a:r>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endParaRPr lang="en-US" sz="900" dirty="0"/>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900" dirty="0"/>
              <a:t>You can build </a:t>
            </a:r>
            <a:r>
              <a:rPr lang="en-US" sz="900" kern="1200" dirty="0">
                <a:solidFill>
                  <a:schemeClr val="accent1"/>
                </a:solidFill>
                <a:latin typeface="Segoe UI" panose="020B0502040204020203" pitchFamily="34" charset="0"/>
                <a:ea typeface="+mn-ea"/>
                <a:cs typeface="+mn-cs"/>
              </a:rPr>
              <a:t>automated and scalable playbooks </a:t>
            </a:r>
            <a:r>
              <a:rPr lang="en-US" sz="900" dirty="0"/>
              <a:t>that integrate across tools, </a:t>
            </a:r>
            <a:r>
              <a:rPr lang="en-US" sz="900" kern="1200" dirty="0">
                <a:solidFill>
                  <a:schemeClr val="accent1"/>
                </a:solidFill>
                <a:latin typeface="Segoe UI" panose="020B0502040204020203" pitchFamily="34" charset="0"/>
                <a:ea typeface="+mn-ea"/>
                <a:cs typeface="+mn-cs"/>
              </a:rPr>
              <a:t>choose from a library of samples </a:t>
            </a:r>
            <a:r>
              <a:rPr lang="en-US" sz="900" dirty="0"/>
              <a:t>or create your own using </a:t>
            </a:r>
            <a:r>
              <a:rPr lang="en-US" sz="900" kern="1200" dirty="0">
                <a:solidFill>
                  <a:schemeClr val="accent1"/>
                </a:solidFill>
                <a:latin typeface="Segoe UI" panose="020B0502040204020203" pitchFamily="34" charset="0"/>
                <a:ea typeface="+mn-ea"/>
                <a:cs typeface="+mn-cs"/>
              </a:rPr>
              <a:t>the connectors I mentioned, and you </a:t>
            </a:r>
            <a:r>
              <a:rPr lang="en-US" sz="900" kern="1200" dirty="0">
                <a:solidFill>
                  <a:schemeClr val="tx1"/>
                </a:solidFill>
                <a:latin typeface="Segoe UI" panose="020B0502040204020203" pitchFamily="34" charset="0"/>
                <a:ea typeface="+mn-ea"/>
                <a:cs typeface="+mn-cs"/>
              </a:rPr>
              <a:t>can t</a:t>
            </a:r>
            <a:r>
              <a:rPr lang="en-US" sz="900" kern="1200" dirty="0">
                <a:solidFill>
                  <a:schemeClr val="accent1"/>
                </a:solidFill>
                <a:latin typeface="Segoe UI" panose="020B0502040204020203" pitchFamily="34" charset="0"/>
                <a:ea typeface="+mn-ea"/>
                <a:cs typeface="+mn-cs"/>
              </a:rPr>
              <a:t>rigger a playbook from an alert or incident investigation which provides you the flexibility to automate across your SOC.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70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I'd also encourage you to think about automation and playbooks beyond the scope of remediation. There are a number of other use cases for playbooks.</a:t>
            </a:r>
          </a:p>
          <a:p>
            <a:pPr marL="0" marR="0" algn="l">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For example, consider incident management. Automation allows you to assign an incident to an analyst, open a ticket in your ITSM system such as ServiceNow, keep incident data in sync, or even post a message to a Teams or Slack Channel.</a:t>
            </a:r>
          </a:p>
          <a:p>
            <a:pPr marL="0" marR="0" algn="l">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 let's consider enrichment and investigation. For example being able to look up a geography for an IP captured in your logs, trigger a Defender ATP Investigation, or even something as simple and light touch as sending a validation email to an end-user.</a:t>
            </a:r>
          </a:p>
          <a:p>
            <a:pPr marL="0" marR="0" algn="l">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Finally, for remediation, consider examples such as being able to block an IP address (even in your on-prem firewall) or disable user access using the Graph API. You can also trigger conditional access or perform actions such as isolating a virtual machine so you can perform more analysis on it where it can no longer impact your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307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listening to Securing your Infrastructure with Azure Sentinel.</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6/5/2020 12:30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Azure Sentinel data 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60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need to think about before we enable Sentinel is what workspace (or workspaces!) it is going to be enabled in. There's a lot of nuance here with single vs multi-tenant considerations and how data is governed and how costs manifest for both bandwidth and storage across your solution stack.</a:t>
            </a:r>
          </a:p>
          <a:p>
            <a:endParaRPr lang="en-US" dirty="0"/>
          </a:p>
          <a:p>
            <a:r>
              <a:rPr lang="en-US" dirty="0"/>
              <a:t>If you have multiple workspaces for performance, resiliency, or data sovereignty – are there any pitfalls to incident or alert correlation you need to be aware of? As you onboard other solutions or even as new functionality is added to existing solutions like Azure Security Center you need to understand where that data is going to reside and if it generates incidents, how are you going to keep the alert noise low?</a:t>
            </a:r>
          </a:p>
          <a:p>
            <a:endParaRPr lang="en-US" dirty="0"/>
          </a:p>
          <a:p>
            <a:r>
              <a:rPr lang="en-US" dirty="0"/>
              <a:t>Let's talk about some best practices that have been learned from existing customers.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453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data for Sentinel ultimately stored in Log Analytics underneath, let's talk about workspace design in two contexts starting with single tenant.</a:t>
            </a:r>
          </a:p>
          <a:p>
            <a:endParaRPr lang="en-US" dirty="0"/>
          </a:p>
          <a:p>
            <a:r>
              <a:rPr lang="en-US" dirty="0"/>
              <a:t>Single tenant covers the majority of customers today. &lt;click&gt; </a:t>
            </a:r>
          </a:p>
          <a:p>
            <a:endParaRPr lang="en-US" dirty="0"/>
          </a:p>
          <a:p>
            <a:r>
              <a:rPr lang="en-US" dirty="0"/>
              <a:t>Let's start with the Pros. First, you'll get a single, central pane of glass. With all of your security logs and information consolidated into a single workspace, authoring queries becomes much easier and you don't need to worry about consistency in solution deployment and workspace schema getting in the way like you would with cross workspace queries – it's not that cross workspace queries can't be done – it's just that there's potentially more to know about KQL and the underlying workspaces you want to query.</a:t>
            </a:r>
          </a:p>
          <a:p>
            <a:endParaRPr lang="en-US" dirty="0"/>
          </a:p>
          <a:p>
            <a:r>
              <a:rPr lang="en-US" dirty="0"/>
              <a:t>Next, it's supported by all of the features of Azure Sentinel and you can control access to both Sentinel and the underlying Log Analytics data store using standard Azure RBAC. For Azure Sentinel, you can use built in roles like Owner, Contributor and Reader but there are also specialized roles such as Azure Sentinel Reader, Azure Sentinel Responder, and Azure Sentinel Contributor.</a:t>
            </a:r>
          </a:p>
          <a:p>
            <a:endParaRPr lang="en-US" dirty="0"/>
          </a:p>
          <a:p>
            <a:r>
              <a:rPr lang="en-US" dirty="0"/>
              <a:t>Log Analytics also has its own specialized roles, including Log Analytics Reader and Log Analytics Contributor. </a:t>
            </a:r>
            <a:r>
              <a:rPr lang="en-US" sz="882" b="0" i="0" kern="1200" dirty="0">
                <a:solidFill>
                  <a:schemeClr val="tx1"/>
                </a:solidFill>
                <a:effectLst/>
                <a:latin typeface="Segoe UI" panose="020B0502040204020203" pitchFamily="34" charset="0"/>
                <a:ea typeface="+mn-ea"/>
                <a:cs typeface="+mn-cs"/>
              </a:rPr>
              <a:t>You can use the Log Analytics advanced role-based access control across the data in your Azure Sentinel workspace. This includes both role-based access control per data type and resource-centric role-based access control.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Keep in mind that other resources may be external to Sentinel and Log Analytics which drive how you use Sentinel. For example, if you leverage playbooks (which if you don't you should!) run in Azure Logic Apps. For that you'll want to look into the Logic App Contributor and Logic App Operator role assignments.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&lt;click&gt; On the Cons side, data governance can lead you to design multiple workspaces, with one of the most prevalent examples being data sovereignty. You should also consider data egress. For example, if you have Azure VMs in a region sending telemetry and operational data to a central workspace in another region, you will need to account for data egress charges.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101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consider another model with regional workspaces, again if you need meet a compliance requirement or even if you have varying RBAC needs on a workspace-by-workspace basis.</a:t>
            </a:r>
          </a:p>
          <a:p>
            <a:endParaRPr lang="en-AU" dirty="0"/>
          </a:p>
          <a:p>
            <a:r>
              <a:rPr lang="en-AU" dirty="0"/>
              <a:t>&lt;click&gt; On the Pros – there's no cross-region workspace charges, you get far more granular control over who can access what data, and perhaps most importantly you'll be meeting the regulatory needs of the business if required.</a:t>
            </a:r>
          </a:p>
          <a:p>
            <a:endParaRPr lang="en-AU" dirty="0"/>
          </a:p>
          <a:p>
            <a:r>
              <a:rPr lang="en-AU" dirty="0"/>
              <a:t>&lt;click&gt; There are some cons here though. One of the most obvious is you'll lose the single pane of glass. Another consideration is you'll potentially have multiple analytics rules. Analytics rules cannot query across workspaces so you if you want the same rule logic in multiple places, you'll need to duplicate it. Workbooks, both Azure and Jupyter and hunting across multiple workspaces is possible today.</a:t>
            </a:r>
          </a:p>
          <a:p>
            <a:endParaRPr lang="en-AU" dirty="0"/>
          </a:p>
          <a:p>
            <a:r>
              <a:rPr lang="en-AU" dirty="0"/>
              <a:t>There is a community driven PowerShell module which can help you create analytics rules and publish them to multiple workspaces using the Sentinel API if this is a path that you need to go down.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0897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run through what that would look like.</a:t>
            </a:r>
          </a:p>
          <a:p>
            <a:endParaRPr lang="en-AU" dirty="0"/>
          </a:p>
          <a:p>
            <a:r>
              <a:rPr lang="en-AU" dirty="0"/>
              <a:t>&lt;click&gt; For the first model, everything is very straightforward and clean – single workspace, single Sentinel resource, single resource group and single subscription.</a:t>
            </a:r>
          </a:p>
          <a:p>
            <a:endParaRPr lang="en-AU" dirty="0"/>
          </a:p>
          <a:p>
            <a:r>
              <a:rPr lang="en-AU" dirty="0"/>
              <a:t>&lt;click&gt; In the 2</a:t>
            </a:r>
            <a:r>
              <a:rPr lang="en-AU" baseline="30000" dirty="0"/>
              <a:t>nd</a:t>
            </a:r>
            <a:r>
              <a:rPr lang="en-AU" dirty="0"/>
              <a:t> model, you're still single tenant but you now have multiple workspaces, multiple instances of Sentinel, and multiple resource groups. You could extend this further and even go for multi-subscription all under the same tenant.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181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begs the question – What if I have multiple tenants with multiple subscriptions and multiple workloads? This muddies the waters, but it can still be accommodated easily using multi-tenant management features of Azure such as Azure Lighthouse.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416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for multi-tenant the easiest and recommended approach is to go with one workspace per-tenant and then use Azure Lighthouse to delegate access to that tenant.</a:t>
            </a:r>
          </a:p>
          <a:p>
            <a:endParaRPr lang="en-AU" dirty="0"/>
          </a:p>
          <a:p>
            <a:r>
              <a:rPr lang="en-AU" dirty="0"/>
              <a:t>&lt;click&gt; Your Pro here is you get the same setup as a single workspace with a single tenant, &lt;click&gt; with a downside of you won't have a single or central pane of glass across all of the tenants that you have delegated access to.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6/5/2020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6312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zure-monitor/platform/activity-log-collect-tenant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20.sv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Sentinel/Azure-Sentinel-The-Syslog-and-CEF-source-configuration-grand/ba-p/803891"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hyperlink" Target="mailto:azuresentinelCMK@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a:xfrm>
            <a:off x="582042" y="3962400"/>
            <a:ext cx="4164583" cy="1015663"/>
          </a:xfrm>
        </p:spPr>
        <p:txBody>
          <a:bodyPr/>
          <a:lstStyle/>
          <a:p>
            <a:r>
              <a:rPr lang="en-US" dirty="0"/>
              <a:t>Scott Hoag</a:t>
            </a:r>
          </a:p>
          <a:p>
            <a:r>
              <a:rPr lang="en-US" dirty="0"/>
              <a:t>Principal Cloud Solution Architect</a:t>
            </a:r>
          </a:p>
          <a:p>
            <a:r>
              <a:rPr lang="en-US" dirty="0"/>
              <a:t>Opsgility</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Workspace Design (Multi-Tenant)</a:t>
            </a:r>
          </a:p>
        </p:txBody>
      </p:sp>
      <p:sp>
        <p:nvSpPr>
          <p:cNvPr id="6" name="Text Placeholder 5">
            <a:extLst>
              <a:ext uri="{FF2B5EF4-FFF2-40B4-BE49-F238E27FC236}">
                <a16:creationId xmlns:a16="http://schemas.microsoft.com/office/drawing/2014/main" id="{3E9EC1A6-AE82-4288-985A-5C47CA607CFA}"/>
              </a:ext>
            </a:extLst>
          </p:cNvPr>
          <p:cNvSpPr>
            <a:spLocks noGrp="1"/>
          </p:cNvSpPr>
          <p:nvPr>
            <p:ph type="body" sz="quarter" idx="11"/>
          </p:nvPr>
        </p:nvSpPr>
        <p:spPr>
          <a:xfrm>
            <a:off x="4941888" y="718979"/>
            <a:ext cx="6667500" cy="5416868"/>
          </a:xfrm>
        </p:spPr>
        <p:txBody>
          <a:bodyPr/>
          <a:lstStyle/>
          <a:p>
            <a:r>
              <a:rPr lang="en-US" dirty="0"/>
              <a:t>Optional, but not recommended</a:t>
            </a:r>
          </a:p>
          <a:p>
            <a:r>
              <a:rPr lang="en-US" dirty="0"/>
              <a:t>Ship logs from each tenant to a central tenant</a:t>
            </a:r>
          </a:p>
          <a:p>
            <a:r>
              <a:rPr lang="en-US" dirty="0"/>
              <a:t>Source </a:t>
            </a:r>
            <a:r>
              <a:rPr lang="en-US" dirty="0">
                <a:sym typeface="Wingdings" panose="05000000000000000000" pitchFamily="2" charset="2"/>
              </a:rPr>
              <a:t></a:t>
            </a:r>
            <a:r>
              <a:rPr lang="en-US" dirty="0"/>
              <a:t> Event Hub </a:t>
            </a:r>
            <a:r>
              <a:rPr lang="en-US" dirty="0">
                <a:sym typeface="Wingdings" panose="05000000000000000000" pitchFamily="2" charset="2"/>
              </a:rPr>
              <a:t></a:t>
            </a:r>
            <a:r>
              <a:rPr lang="en-US" dirty="0"/>
              <a:t> Logic App </a:t>
            </a:r>
            <a:r>
              <a:rPr lang="en-US" dirty="0">
                <a:sym typeface="Wingdings" panose="05000000000000000000" pitchFamily="2" charset="2"/>
              </a:rPr>
              <a:t></a:t>
            </a:r>
            <a:r>
              <a:rPr lang="en-US" dirty="0"/>
              <a:t> Azure Log Analytics</a:t>
            </a:r>
          </a:p>
          <a:p>
            <a:pPr lvl="1"/>
            <a:r>
              <a:rPr lang="en-US" dirty="0">
                <a:hlinkClick r:id="rId3"/>
              </a:rPr>
              <a:t>https://docs.microsoft.com/azure/azure-monitor/platform/activity-log-collect-tenants</a:t>
            </a:r>
            <a:r>
              <a:rPr lang="en-US" dirty="0"/>
              <a:t> </a:t>
            </a:r>
          </a:p>
          <a:p>
            <a:r>
              <a:rPr lang="en-US" dirty="0"/>
              <a:t>Incur costs for Event Hubs &amp; Logic Apps</a:t>
            </a:r>
          </a:p>
          <a:p>
            <a:r>
              <a:rPr lang="en-US" dirty="0"/>
              <a:t>Data written via Logic App will be stored in a Custom Log (_CL)</a:t>
            </a:r>
          </a:p>
          <a:p>
            <a:r>
              <a:rPr lang="en-US" dirty="0"/>
              <a:t>Queries will have to be changed to support _CL</a:t>
            </a:r>
          </a:p>
        </p:txBody>
      </p:sp>
    </p:spTree>
    <p:extLst>
      <p:ext uri="{BB962C8B-B14F-4D97-AF65-F5344CB8AC3E}">
        <p14:creationId xmlns:p14="http://schemas.microsoft.com/office/powerpoint/2010/main" val="24249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a:t>Workspace Design (Multi-Tenant)</a:t>
            </a:r>
          </a:p>
        </p:txBody>
      </p:sp>
      <p:sp>
        <p:nvSpPr>
          <p:cNvPr id="53" name="Rectangle: Rounded Corners 52">
            <a:extLst>
              <a:ext uri="{FF2B5EF4-FFF2-40B4-BE49-F238E27FC236}">
                <a16:creationId xmlns:a16="http://schemas.microsoft.com/office/drawing/2014/main" id="{C9CABF0C-15A7-4038-AEE1-5F5CE3C473F9}"/>
              </a:ext>
            </a:extLst>
          </p:cNvPr>
          <p:cNvSpPr/>
          <p:nvPr/>
        </p:nvSpPr>
        <p:spPr bwMode="auto">
          <a:xfrm>
            <a:off x="4455738" y="1375117"/>
            <a:ext cx="3280302" cy="4403750"/>
          </a:xfrm>
          <a:prstGeom prst="roundRect">
            <a:avLst>
              <a:gd name="adj" fmla="val 1921"/>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B</a:t>
            </a:r>
          </a:p>
        </p:txBody>
      </p:sp>
      <p:sp>
        <p:nvSpPr>
          <p:cNvPr id="54" name="Rectangle: Rounded Corners 53">
            <a:extLst>
              <a:ext uri="{FF2B5EF4-FFF2-40B4-BE49-F238E27FC236}">
                <a16:creationId xmlns:a16="http://schemas.microsoft.com/office/drawing/2014/main" id="{13B4CE05-17C6-429D-A379-6FCA678322D0}"/>
              </a:ext>
            </a:extLst>
          </p:cNvPr>
          <p:cNvSpPr/>
          <p:nvPr/>
        </p:nvSpPr>
        <p:spPr bwMode="auto">
          <a:xfrm>
            <a:off x="4746251"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8F4E922B-1143-492E-B5C6-709CE578BD22}"/>
              </a:ext>
            </a:extLst>
          </p:cNvPr>
          <p:cNvSpPr/>
          <p:nvPr/>
        </p:nvSpPr>
        <p:spPr bwMode="auto">
          <a:xfrm>
            <a:off x="5058620" y="2916703"/>
            <a:ext cx="2087784" cy="2349818"/>
          </a:xfrm>
          <a:prstGeom prst="roundRect">
            <a:avLst>
              <a:gd name="adj" fmla="val 365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56" name="Rectangle: Rounded Corners 55">
            <a:extLst>
              <a:ext uri="{FF2B5EF4-FFF2-40B4-BE49-F238E27FC236}">
                <a16:creationId xmlns:a16="http://schemas.microsoft.com/office/drawing/2014/main" id="{564956D6-4515-46BA-8AFF-E73D97896889}"/>
              </a:ext>
            </a:extLst>
          </p:cNvPr>
          <p:cNvSpPr/>
          <p:nvPr/>
        </p:nvSpPr>
        <p:spPr bwMode="auto">
          <a:xfrm>
            <a:off x="5251209" y="3876822"/>
            <a:ext cx="1702606" cy="1195797"/>
          </a:xfrm>
          <a:prstGeom prst="roundRect">
            <a:avLst>
              <a:gd name="adj" fmla="val 503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59" name="Graphic 58">
            <a:extLst>
              <a:ext uri="{FF2B5EF4-FFF2-40B4-BE49-F238E27FC236}">
                <a16:creationId xmlns:a16="http://schemas.microsoft.com/office/drawing/2014/main" id="{7F2308B6-E1E9-4FDC-8C8B-4FA08B4AD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6832" y="1880302"/>
            <a:ext cx="344142" cy="344142"/>
          </a:xfrm>
          <a:prstGeom prst="rect">
            <a:avLst/>
          </a:prstGeom>
        </p:spPr>
      </p:pic>
      <p:pic>
        <p:nvPicPr>
          <p:cNvPr id="60" name="Graphic 59">
            <a:extLst>
              <a:ext uri="{FF2B5EF4-FFF2-40B4-BE49-F238E27FC236}">
                <a16:creationId xmlns:a16="http://schemas.microsoft.com/office/drawing/2014/main" id="{70C9AA09-0ADD-4726-B801-9E51F984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471" y="3570678"/>
            <a:ext cx="419412" cy="419412"/>
          </a:xfrm>
          <a:prstGeom prst="rect">
            <a:avLst/>
          </a:prstGeom>
        </p:spPr>
      </p:pic>
      <p:pic>
        <p:nvPicPr>
          <p:cNvPr id="63" name="Graphic 62">
            <a:extLst>
              <a:ext uri="{FF2B5EF4-FFF2-40B4-BE49-F238E27FC236}">
                <a16:creationId xmlns:a16="http://schemas.microsoft.com/office/drawing/2014/main" id="{D763FAEB-D6DD-4AAA-9108-FDE71A1AF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9063" y="4461902"/>
            <a:ext cx="353881" cy="353881"/>
          </a:xfrm>
          <a:prstGeom prst="rect">
            <a:avLst/>
          </a:prstGeom>
        </p:spPr>
      </p:pic>
      <p:pic>
        <p:nvPicPr>
          <p:cNvPr id="64" name="Graphic 63">
            <a:extLst>
              <a:ext uri="{FF2B5EF4-FFF2-40B4-BE49-F238E27FC236}">
                <a16:creationId xmlns:a16="http://schemas.microsoft.com/office/drawing/2014/main" id="{818D3512-4A4B-4ED6-B61A-ED98F48AE2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4773" y="2717404"/>
            <a:ext cx="398992" cy="398992"/>
          </a:xfrm>
          <a:prstGeom prst="rect">
            <a:avLst/>
          </a:prstGeom>
        </p:spPr>
      </p:pic>
      <p:pic>
        <p:nvPicPr>
          <p:cNvPr id="66" name="Content Placeholder 2">
            <a:extLst>
              <a:ext uri="{FF2B5EF4-FFF2-40B4-BE49-F238E27FC236}">
                <a16:creationId xmlns:a16="http://schemas.microsoft.com/office/drawing/2014/main" id="{59550083-EAFA-42E8-93EC-8C3E6E41B2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4383" y="1204665"/>
            <a:ext cx="336852" cy="336850"/>
          </a:xfrm>
          <a:prstGeom prst="rect">
            <a:avLst/>
          </a:prstGeom>
        </p:spPr>
      </p:pic>
      <p:sp>
        <p:nvSpPr>
          <p:cNvPr id="68" name="Rectangle: Rounded Corners 67">
            <a:extLst>
              <a:ext uri="{FF2B5EF4-FFF2-40B4-BE49-F238E27FC236}">
                <a16:creationId xmlns:a16="http://schemas.microsoft.com/office/drawing/2014/main" id="{ED0C6AA4-9E75-4285-946B-629997B1C6CF}"/>
              </a:ext>
            </a:extLst>
          </p:cNvPr>
          <p:cNvSpPr/>
          <p:nvPr/>
        </p:nvSpPr>
        <p:spPr bwMode="auto">
          <a:xfrm>
            <a:off x="584995" y="1375117"/>
            <a:ext cx="3280302" cy="4403750"/>
          </a:xfrm>
          <a:prstGeom prst="roundRect">
            <a:avLst>
              <a:gd name="adj" fmla="val 4345"/>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A</a:t>
            </a:r>
          </a:p>
        </p:txBody>
      </p:sp>
      <p:sp>
        <p:nvSpPr>
          <p:cNvPr id="69" name="Rectangle: Rounded Corners 68">
            <a:extLst>
              <a:ext uri="{FF2B5EF4-FFF2-40B4-BE49-F238E27FC236}">
                <a16:creationId xmlns:a16="http://schemas.microsoft.com/office/drawing/2014/main" id="{B2AB7939-1D15-4F9F-A900-AD4A1E7E9532}"/>
              </a:ext>
            </a:extLst>
          </p:cNvPr>
          <p:cNvSpPr/>
          <p:nvPr/>
        </p:nvSpPr>
        <p:spPr bwMode="auto">
          <a:xfrm>
            <a:off x="875508"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112BA67-1360-4394-AE73-475AF3310829}"/>
              </a:ext>
            </a:extLst>
          </p:cNvPr>
          <p:cNvSpPr/>
          <p:nvPr/>
        </p:nvSpPr>
        <p:spPr bwMode="auto">
          <a:xfrm>
            <a:off x="1187877"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43D22785-0ADE-4F07-9931-1A29E4038228}"/>
              </a:ext>
            </a:extLst>
          </p:cNvPr>
          <p:cNvSpPr/>
          <p:nvPr/>
        </p:nvSpPr>
        <p:spPr bwMode="auto">
          <a:xfrm>
            <a:off x="1380466" y="3876822"/>
            <a:ext cx="1702606" cy="1195797"/>
          </a:xfrm>
          <a:prstGeom prst="roundRect">
            <a:avLst>
              <a:gd name="adj" fmla="val 5585"/>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72" name="Graphic 71">
            <a:extLst>
              <a:ext uri="{FF2B5EF4-FFF2-40B4-BE49-F238E27FC236}">
                <a16:creationId xmlns:a16="http://schemas.microsoft.com/office/drawing/2014/main" id="{EDBE6E77-0ADE-4E1B-9EC7-81D6B2127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089" y="1880302"/>
            <a:ext cx="344142" cy="344142"/>
          </a:xfrm>
          <a:prstGeom prst="rect">
            <a:avLst/>
          </a:prstGeom>
          <a:effectLst/>
        </p:spPr>
      </p:pic>
      <p:pic>
        <p:nvPicPr>
          <p:cNvPr id="73" name="Graphic 72">
            <a:extLst>
              <a:ext uri="{FF2B5EF4-FFF2-40B4-BE49-F238E27FC236}">
                <a16:creationId xmlns:a16="http://schemas.microsoft.com/office/drawing/2014/main" id="{88BA98A7-61C4-49C8-8F7C-598A29EC7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28" y="3570678"/>
            <a:ext cx="419412" cy="419412"/>
          </a:xfrm>
          <a:prstGeom prst="rect">
            <a:avLst/>
          </a:prstGeom>
          <a:effectLst/>
        </p:spPr>
      </p:pic>
      <p:pic>
        <p:nvPicPr>
          <p:cNvPr id="74" name="Graphic 73">
            <a:extLst>
              <a:ext uri="{FF2B5EF4-FFF2-40B4-BE49-F238E27FC236}">
                <a16:creationId xmlns:a16="http://schemas.microsoft.com/office/drawing/2014/main" id="{37171EAA-7D0D-4575-9095-2C3C4291F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8320" y="4461902"/>
            <a:ext cx="353881" cy="353881"/>
          </a:xfrm>
          <a:prstGeom prst="rect">
            <a:avLst/>
          </a:prstGeom>
          <a:effectLst/>
        </p:spPr>
      </p:pic>
      <p:pic>
        <p:nvPicPr>
          <p:cNvPr id="75" name="Graphic 74">
            <a:extLst>
              <a:ext uri="{FF2B5EF4-FFF2-40B4-BE49-F238E27FC236}">
                <a16:creationId xmlns:a16="http://schemas.microsoft.com/office/drawing/2014/main" id="{5A899E07-F17D-4E38-9CDA-95B5F9DD76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030" y="2717404"/>
            <a:ext cx="398992" cy="398992"/>
          </a:xfrm>
          <a:prstGeom prst="rect">
            <a:avLst/>
          </a:prstGeom>
          <a:effectLst/>
        </p:spPr>
      </p:pic>
      <p:pic>
        <p:nvPicPr>
          <p:cNvPr id="76" name="Content Placeholder 2">
            <a:extLst>
              <a:ext uri="{FF2B5EF4-FFF2-40B4-BE49-F238E27FC236}">
                <a16:creationId xmlns:a16="http://schemas.microsoft.com/office/drawing/2014/main" id="{20883989-C2EE-4CB9-834E-4E933A09C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40" y="1204665"/>
            <a:ext cx="336852" cy="336850"/>
          </a:xfrm>
          <a:prstGeom prst="rect">
            <a:avLst/>
          </a:prstGeom>
          <a:effectLst/>
        </p:spPr>
      </p:pic>
      <p:sp>
        <p:nvSpPr>
          <p:cNvPr id="78" name="Rectangle: Rounded Corners 77">
            <a:extLst>
              <a:ext uri="{FF2B5EF4-FFF2-40B4-BE49-F238E27FC236}">
                <a16:creationId xmlns:a16="http://schemas.microsoft.com/office/drawing/2014/main" id="{111263E6-03D1-4B04-959A-A0613897C1C8}"/>
              </a:ext>
            </a:extLst>
          </p:cNvPr>
          <p:cNvSpPr/>
          <p:nvPr/>
        </p:nvSpPr>
        <p:spPr bwMode="auto">
          <a:xfrm>
            <a:off x="8326481" y="1375117"/>
            <a:ext cx="3280302" cy="4403750"/>
          </a:xfrm>
          <a:prstGeom prst="roundRect">
            <a:avLst>
              <a:gd name="adj" fmla="val 252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C</a:t>
            </a:r>
          </a:p>
        </p:txBody>
      </p:sp>
      <p:sp>
        <p:nvSpPr>
          <p:cNvPr id="79" name="Rectangle: Rounded Corners 78">
            <a:extLst>
              <a:ext uri="{FF2B5EF4-FFF2-40B4-BE49-F238E27FC236}">
                <a16:creationId xmlns:a16="http://schemas.microsoft.com/office/drawing/2014/main" id="{4726C7A0-F8E1-4B8B-871F-38492F1D0AB3}"/>
              </a:ext>
            </a:extLst>
          </p:cNvPr>
          <p:cNvSpPr/>
          <p:nvPr/>
        </p:nvSpPr>
        <p:spPr bwMode="auto">
          <a:xfrm>
            <a:off x="8616994" y="2025163"/>
            <a:ext cx="2696302" cy="3458528"/>
          </a:xfrm>
          <a:prstGeom prst="roundRect">
            <a:avLst>
              <a:gd name="adj" fmla="val 683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C9EDB3CC-5DE2-4917-8426-310CA6CB7B83}"/>
              </a:ext>
            </a:extLst>
          </p:cNvPr>
          <p:cNvSpPr/>
          <p:nvPr/>
        </p:nvSpPr>
        <p:spPr bwMode="auto">
          <a:xfrm>
            <a:off x="8929363"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81" name="Rectangle: Rounded Corners 80">
            <a:extLst>
              <a:ext uri="{FF2B5EF4-FFF2-40B4-BE49-F238E27FC236}">
                <a16:creationId xmlns:a16="http://schemas.microsoft.com/office/drawing/2014/main" id="{82D8C6CA-2D46-4D3E-83D0-DB75D664F422}"/>
              </a:ext>
            </a:extLst>
          </p:cNvPr>
          <p:cNvSpPr/>
          <p:nvPr/>
        </p:nvSpPr>
        <p:spPr bwMode="auto">
          <a:xfrm>
            <a:off x="9121952" y="3876822"/>
            <a:ext cx="1702606" cy="1195797"/>
          </a:xfrm>
          <a:prstGeom prst="roundRect">
            <a:avLst>
              <a:gd name="adj" fmla="val 1706"/>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2" name="Graphic 81">
            <a:extLst>
              <a:ext uri="{FF2B5EF4-FFF2-40B4-BE49-F238E27FC236}">
                <a16:creationId xmlns:a16="http://schemas.microsoft.com/office/drawing/2014/main" id="{E23772CC-F5C0-47C4-A48E-A1EF0DB12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575" y="1880302"/>
            <a:ext cx="344142" cy="344142"/>
          </a:xfrm>
          <a:prstGeom prst="rect">
            <a:avLst/>
          </a:prstGeom>
        </p:spPr>
      </p:pic>
      <p:pic>
        <p:nvPicPr>
          <p:cNvPr id="83" name="Graphic 82">
            <a:extLst>
              <a:ext uri="{FF2B5EF4-FFF2-40B4-BE49-F238E27FC236}">
                <a16:creationId xmlns:a16="http://schemas.microsoft.com/office/drawing/2014/main" id="{6DB6504E-C5E7-485B-A663-5F91B377FB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214" y="3570678"/>
            <a:ext cx="419412" cy="419412"/>
          </a:xfrm>
          <a:prstGeom prst="rect">
            <a:avLst/>
          </a:prstGeom>
        </p:spPr>
      </p:pic>
      <p:pic>
        <p:nvPicPr>
          <p:cNvPr id="84" name="Graphic 83">
            <a:extLst>
              <a:ext uri="{FF2B5EF4-FFF2-40B4-BE49-F238E27FC236}">
                <a16:creationId xmlns:a16="http://schemas.microsoft.com/office/drawing/2014/main" id="{B465FBE7-A10F-45C1-9F41-17C44CB52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9806" y="4461902"/>
            <a:ext cx="353881" cy="353881"/>
          </a:xfrm>
          <a:prstGeom prst="rect">
            <a:avLst/>
          </a:prstGeom>
        </p:spPr>
      </p:pic>
      <p:pic>
        <p:nvPicPr>
          <p:cNvPr id="85" name="Graphic 84">
            <a:extLst>
              <a:ext uri="{FF2B5EF4-FFF2-40B4-BE49-F238E27FC236}">
                <a16:creationId xmlns:a16="http://schemas.microsoft.com/office/drawing/2014/main" id="{4065D642-CDB4-4488-8BD9-68986ABE7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5516" y="2717404"/>
            <a:ext cx="398992" cy="398992"/>
          </a:xfrm>
          <a:prstGeom prst="rect">
            <a:avLst/>
          </a:prstGeom>
        </p:spPr>
      </p:pic>
      <p:pic>
        <p:nvPicPr>
          <p:cNvPr id="86" name="Content Placeholder 2">
            <a:extLst>
              <a:ext uri="{FF2B5EF4-FFF2-40B4-BE49-F238E27FC236}">
                <a16:creationId xmlns:a16="http://schemas.microsoft.com/office/drawing/2014/main" id="{AC55480B-3327-4F38-983E-8C66DF8B50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5126" y="1204665"/>
            <a:ext cx="336852" cy="336850"/>
          </a:xfrm>
          <a:prstGeom prst="rect">
            <a:avLst/>
          </a:prstGeom>
        </p:spPr>
      </p:pic>
      <p:cxnSp>
        <p:nvCxnSpPr>
          <p:cNvPr id="87" name="Connector: Elbow 86">
            <a:extLst>
              <a:ext uri="{FF2B5EF4-FFF2-40B4-BE49-F238E27FC236}">
                <a16:creationId xmlns:a16="http://schemas.microsoft.com/office/drawing/2014/main" id="{F88B8F4B-1C4E-4D84-B708-1D3502EC6079}"/>
              </a:ext>
            </a:extLst>
          </p:cNvPr>
          <p:cNvCxnSpPr>
            <a:cxnSpLocks/>
          </p:cNvCxnSpPr>
          <p:nvPr/>
        </p:nvCxnSpPr>
        <p:spPr>
          <a:xfrm rot="5400000">
            <a:off x="6095889" y="1908124"/>
            <a:ext cx="12700" cy="7741486"/>
          </a:xfrm>
          <a:prstGeom prst="bentConnector3">
            <a:avLst>
              <a:gd name="adj1" fmla="val 5540740"/>
            </a:avLst>
          </a:prstGeom>
          <a:noFill/>
          <a:ln w="25400">
            <a:solidFill>
              <a:schemeClr val="tx2">
                <a:lumMod val="90000"/>
              </a:schemeClr>
            </a:solidFill>
            <a:prstDash val="solid"/>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cxnSp>
      <p:cxnSp>
        <p:nvCxnSpPr>
          <p:cNvPr id="88" name="Connector: Elbow 87">
            <a:extLst>
              <a:ext uri="{FF2B5EF4-FFF2-40B4-BE49-F238E27FC236}">
                <a16:creationId xmlns:a16="http://schemas.microsoft.com/office/drawing/2014/main" id="{2ED98586-FDC1-404C-951A-B1EE77CE9BA7}"/>
              </a:ext>
            </a:extLst>
          </p:cNvPr>
          <p:cNvCxnSpPr>
            <a:cxnSpLocks/>
          </p:cNvCxnSpPr>
          <p:nvPr/>
        </p:nvCxnSpPr>
        <p:spPr>
          <a:xfrm rot="10800000" flipV="1">
            <a:off x="2231496" y="5778866"/>
            <a:ext cx="3864394" cy="488596"/>
          </a:xfrm>
          <a:prstGeom prst="bentConnector3">
            <a:avLst>
              <a:gd name="adj1" fmla="val -48"/>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0C8C1837-D8CD-4E9D-9014-211B997BDE03}"/>
              </a:ext>
            </a:extLst>
          </p:cNvPr>
          <p:cNvSpPr txBox="1"/>
          <p:nvPr/>
        </p:nvSpPr>
        <p:spPr>
          <a:xfrm>
            <a:off x="3193081" y="6117938"/>
            <a:ext cx="1938048"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Lighthouse</a:t>
            </a:r>
          </a:p>
        </p:txBody>
      </p:sp>
    </p:spTree>
    <p:extLst>
      <p:ext uri="{BB962C8B-B14F-4D97-AF65-F5344CB8AC3E}">
        <p14:creationId xmlns:p14="http://schemas.microsoft.com/office/powerpoint/2010/main" val="73401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8" grpId="0" animBg="1"/>
      <p:bldP spid="69" grpId="0" animBg="1"/>
      <p:bldP spid="70" grpId="0" animBg="1"/>
      <p:bldP spid="71"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B90F-3E4C-4024-94B3-B0ECEE782924}"/>
              </a:ext>
            </a:extLst>
          </p:cNvPr>
          <p:cNvSpPr>
            <a:spLocks noGrp="1"/>
          </p:cNvSpPr>
          <p:nvPr>
            <p:ph type="title"/>
          </p:nvPr>
        </p:nvSpPr>
        <p:spPr/>
        <p:txBody>
          <a:bodyPr/>
          <a:lstStyle/>
          <a:p>
            <a:pPr algn="ctr"/>
            <a:r>
              <a:rPr lang="en-US" dirty="0"/>
              <a:t>All the ways data gets in</a:t>
            </a:r>
          </a:p>
        </p:txBody>
      </p:sp>
      <p:sp>
        <p:nvSpPr>
          <p:cNvPr id="49" name="Rectangle: Rounded Corners 48">
            <a:extLst>
              <a:ext uri="{FF2B5EF4-FFF2-40B4-BE49-F238E27FC236}">
                <a16:creationId xmlns:a16="http://schemas.microsoft.com/office/drawing/2014/main" id="{A83FF8C0-DFC7-4598-A9B0-B1F426FDC725}"/>
              </a:ext>
            </a:extLst>
          </p:cNvPr>
          <p:cNvSpPr/>
          <p:nvPr/>
        </p:nvSpPr>
        <p:spPr bwMode="auto">
          <a:xfrm>
            <a:off x="4818878" y="3150995"/>
            <a:ext cx="2554245" cy="1251814"/>
          </a:xfrm>
          <a:prstGeom prst="roundRect">
            <a:avLst>
              <a:gd name="adj" fmla="val 8754"/>
            </a:avLst>
          </a:prstGeom>
          <a:solidFill>
            <a:schemeClr val="bg2">
              <a:lumMod val="90000"/>
              <a:lumOff val="1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400">
                <a:solidFill>
                  <a:schemeClr val="tx1"/>
                </a:solidFill>
                <a:latin typeface="Segoe UI Semibold"/>
                <a:cs typeface="Segoe UI" pitchFamily="34" charset="0"/>
              </a:rPr>
              <a:t>Workspace</a:t>
            </a:r>
          </a:p>
          <a:p>
            <a:pPr lvl="1" defTabSz="932472" fontAlgn="base">
              <a:spcBef>
                <a:spcPts val="1800"/>
              </a:spcBef>
              <a:spcAft>
                <a:spcPct val="0"/>
              </a:spcAft>
            </a:pPr>
            <a:r>
              <a:rPr lang="en-US" sz="1600">
                <a:solidFill>
                  <a:schemeClr val="tx1"/>
                </a:solidFill>
                <a:latin typeface="Segoe UI Semibold"/>
                <a:cs typeface="Segoe UI" pitchFamily="34" charset="0"/>
              </a:rPr>
              <a:t>Azure Sentinel</a:t>
            </a:r>
            <a:endParaRPr lang="en-US" sz="1600">
              <a:solidFill>
                <a:schemeClr val="tx1"/>
              </a:solidFill>
              <a:latin typeface="Segoe UI Semibold"/>
              <a:ea typeface="Segoe UI" pitchFamily="34" charset="0"/>
              <a:cs typeface="Segoe UI" pitchFamily="34" charset="0"/>
            </a:endParaRPr>
          </a:p>
        </p:txBody>
      </p:sp>
      <p:pic>
        <p:nvPicPr>
          <p:cNvPr id="67" name="Graphic 66">
            <a:extLst>
              <a:ext uri="{FF2B5EF4-FFF2-40B4-BE49-F238E27FC236}">
                <a16:creationId xmlns:a16="http://schemas.microsoft.com/office/drawing/2014/main" id="{3AED70D9-E85C-41B3-8761-487112E9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474" y="3797167"/>
            <a:ext cx="378508" cy="378507"/>
          </a:xfrm>
          <a:prstGeom prst="rect">
            <a:avLst/>
          </a:prstGeom>
        </p:spPr>
      </p:pic>
      <p:sp>
        <p:nvSpPr>
          <p:cNvPr id="70" name="Rectangle: Rounded Corners 69">
            <a:extLst>
              <a:ext uri="{FF2B5EF4-FFF2-40B4-BE49-F238E27FC236}">
                <a16:creationId xmlns:a16="http://schemas.microsoft.com/office/drawing/2014/main" id="{517B8A09-EFE3-461C-9B9F-90C7992F0189}"/>
              </a:ext>
            </a:extLst>
          </p:cNvPr>
          <p:cNvSpPr/>
          <p:nvPr/>
        </p:nvSpPr>
        <p:spPr bwMode="auto">
          <a:xfrm>
            <a:off x="3856698" y="1406843"/>
            <a:ext cx="1289866" cy="418992"/>
          </a:xfrm>
          <a:prstGeom prst="roundRect">
            <a:avLst>
              <a:gd name="adj" fmla="val 9392"/>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Custom App</a:t>
            </a:r>
          </a:p>
        </p:txBody>
      </p:sp>
      <p:sp>
        <p:nvSpPr>
          <p:cNvPr id="73" name="Rectangle: Rounded Corners 72">
            <a:extLst>
              <a:ext uri="{FF2B5EF4-FFF2-40B4-BE49-F238E27FC236}">
                <a16:creationId xmlns:a16="http://schemas.microsoft.com/office/drawing/2014/main" id="{FEFCDEC4-F528-4793-9AA6-39FB4C3E88B5}"/>
              </a:ext>
            </a:extLst>
          </p:cNvPr>
          <p:cNvSpPr/>
          <p:nvPr/>
        </p:nvSpPr>
        <p:spPr bwMode="auto">
          <a:xfrm>
            <a:off x="7034381" y="1406843"/>
            <a:ext cx="1289866" cy="1070251"/>
          </a:xfrm>
          <a:prstGeom prst="roundRect">
            <a:avLst>
              <a:gd name="adj" fmla="val 883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Appliances (Integrated)</a:t>
            </a:r>
          </a:p>
        </p:txBody>
      </p:sp>
      <p:pic>
        <p:nvPicPr>
          <p:cNvPr id="26" name="Graphic 25">
            <a:extLst>
              <a:ext uri="{FF2B5EF4-FFF2-40B4-BE49-F238E27FC236}">
                <a16:creationId xmlns:a16="http://schemas.microsoft.com/office/drawing/2014/main" id="{620D9965-8031-48CC-B0C5-3CADDAB75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060" y="1998390"/>
            <a:ext cx="378508" cy="378508"/>
          </a:xfrm>
          <a:prstGeom prst="rect">
            <a:avLst/>
          </a:prstGeom>
        </p:spPr>
      </p:pic>
      <p:sp>
        <p:nvSpPr>
          <p:cNvPr id="76" name="Rectangle: Rounded Corners 75">
            <a:extLst>
              <a:ext uri="{FF2B5EF4-FFF2-40B4-BE49-F238E27FC236}">
                <a16:creationId xmlns:a16="http://schemas.microsoft.com/office/drawing/2014/main" id="{FE0675F3-0582-4C7E-885D-1BDB1CBCE0E8}"/>
              </a:ext>
            </a:extLst>
          </p:cNvPr>
          <p:cNvSpPr/>
          <p:nvPr/>
        </p:nvSpPr>
        <p:spPr bwMode="auto">
          <a:xfrm>
            <a:off x="8967461" y="3914476"/>
            <a:ext cx="2164504" cy="914400"/>
          </a:xfrm>
          <a:prstGeom prst="roundRect">
            <a:avLst>
              <a:gd name="adj" fmla="val 1007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Azure Services</a:t>
            </a:r>
          </a:p>
          <a:p>
            <a:pPr defTabSz="932472" fontAlgn="base">
              <a:spcBef>
                <a:spcPct val="0"/>
              </a:spcBef>
              <a:spcAft>
                <a:spcPct val="0"/>
              </a:spcAft>
            </a:pPr>
            <a:r>
              <a:rPr lang="en-US" sz="1000">
                <a:solidFill>
                  <a:schemeClr val="tx1"/>
                </a:solidFill>
                <a:cs typeface="Segoe UI" pitchFamily="34" charset="0"/>
              </a:rPr>
              <a:t>(Diagnostic Logs)</a:t>
            </a:r>
          </a:p>
          <a:p>
            <a:pPr defTabSz="932472" fontAlgn="base">
              <a:spcBef>
                <a:spcPct val="0"/>
              </a:spcBef>
              <a:spcAft>
                <a:spcPct val="0"/>
              </a:spcAft>
            </a:pPr>
            <a:r>
              <a:rPr lang="en-US" sz="1000">
                <a:solidFill>
                  <a:schemeClr val="tx1"/>
                </a:solidFill>
                <a:cs typeface="Segoe UI" pitchFamily="34" charset="0"/>
              </a:rPr>
              <a:t>AAD, AAD IP, Azure Activity, AIP, ASC, </a:t>
            </a:r>
            <a:r>
              <a:rPr lang="en-US" sz="1000" err="1">
                <a:solidFill>
                  <a:schemeClr val="tx1"/>
                </a:solidFill>
                <a:cs typeface="Segoe UI" pitchFamily="34" charset="0"/>
              </a:rPr>
              <a:t>AzWAF</a:t>
            </a:r>
            <a:r>
              <a:rPr lang="en-US" sz="1000">
                <a:solidFill>
                  <a:schemeClr val="tx1"/>
                </a:solidFill>
                <a:cs typeface="Segoe UI" pitchFamily="34" charset="0"/>
              </a:rPr>
              <a:t>, …</a:t>
            </a:r>
          </a:p>
        </p:txBody>
      </p:sp>
      <p:sp>
        <p:nvSpPr>
          <p:cNvPr id="77" name="Rectangle: Rounded Corners 76">
            <a:extLst>
              <a:ext uri="{FF2B5EF4-FFF2-40B4-BE49-F238E27FC236}">
                <a16:creationId xmlns:a16="http://schemas.microsoft.com/office/drawing/2014/main" id="{1E648ADE-C352-4686-BBDD-1ECDE75774BB}"/>
              </a:ext>
            </a:extLst>
          </p:cNvPr>
          <p:cNvSpPr/>
          <p:nvPr/>
        </p:nvSpPr>
        <p:spPr bwMode="auto">
          <a:xfrm>
            <a:off x="8967461" y="2798010"/>
            <a:ext cx="2164504" cy="914400"/>
          </a:xfrm>
          <a:prstGeom prst="roundRect">
            <a:avLst>
              <a:gd name="adj" fmla="val 9028"/>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Threat Intelligence</a:t>
            </a:r>
          </a:p>
          <a:p>
            <a:pPr defTabSz="932472" fontAlgn="base">
              <a:spcBef>
                <a:spcPct val="0"/>
              </a:spcBef>
              <a:spcAft>
                <a:spcPct val="0"/>
              </a:spcAft>
            </a:pPr>
            <a:r>
              <a:rPr lang="en-US" sz="1000">
                <a:solidFill>
                  <a:schemeClr val="tx1"/>
                </a:solidFill>
                <a:cs typeface="Segoe UI" pitchFamily="34" charset="0"/>
              </a:rPr>
              <a:t>(via Graph Security API)</a:t>
            </a:r>
          </a:p>
          <a:p>
            <a:pPr defTabSz="932472" fontAlgn="base">
              <a:spcBef>
                <a:spcPct val="0"/>
              </a:spcBef>
              <a:spcAft>
                <a:spcPct val="0"/>
              </a:spcAft>
            </a:pPr>
            <a:r>
              <a:rPr lang="en-US" sz="1000">
                <a:solidFill>
                  <a:schemeClr val="tx1"/>
                </a:solidFill>
                <a:cs typeface="Segoe UI" pitchFamily="34" charset="0"/>
              </a:rPr>
              <a:t>MISP, Palo Alto….</a:t>
            </a:r>
          </a:p>
        </p:txBody>
      </p:sp>
      <p:pic>
        <p:nvPicPr>
          <p:cNvPr id="86" name="Graphic 85">
            <a:extLst>
              <a:ext uri="{FF2B5EF4-FFF2-40B4-BE49-F238E27FC236}">
                <a16:creationId xmlns:a16="http://schemas.microsoft.com/office/drawing/2014/main" id="{159F5183-235F-44AE-B6C8-525C8A98E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6681" y="4013753"/>
            <a:ext cx="418992" cy="418991"/>
          </a:xfrm>
          <a:prstGeom prst="rect">
            <a:avLst/>
          </a:prstGeom>
        </p:spPr>
      </p:pic>
      <p:sp>
        <p:nvSpPr>
          <p:cNvPr id="74" name="Rectangle: Rounded Corners 73">
            <a:extLst>
              <a:ext uri="{FF2B5EF4-FFF2-40B4-BE49-F238E27FC236}">
                <a16:creationId xmlns:a16="http://schemas.microsoft.com/office/drawing/2014/main" id="{0B58CA6F-527B-4F6A-985D-C2D8D3FC1F49}"/>
              </a:ext>
            </a:extLst>
          </p:cNvPr>
          <p:cNvSpPr/>
          <p:nvPr/>
        </p:nvSpPr>
        <p:spPr bwMode="auto">
          <a:xfrm>
            <a:off x="8957853" y="1681544"/>
            <a:ext cx="2164504" cy="914400"/>
          </a:xfrm>
          <a:prstGeom prst="roundRect">
            <a:avLst>
              <a:gd name="adj" fmla="val 694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Logic App – Send</a:t>
            </a:r>
            <a:br>
              <a:rPr lang="en-US" sz="1200">
                <a:solidFill>
                  <a:schemeClr val="tx1"/>
                </a:solidFill>
                <a:latin typeface="Segoe UI Semibold"/>
                <a:cs typeface="Segoe UI" pitchFamily="34" charset="0"/>
              </a:rPr>
            </a:br>
            <a:r>
              <a:rPr lang="en-US" sz="1200">
                <a:solidFill>
                  <a:schemeClr val="tx1"/>
                </a:solidFill>
                <a:latin typeface="Segoe UI Semibold"/>
                <a:cs typeface="Segoe UI" pitchFamily="34" charset="0"/>
              </a:rPr>
              <a:t>Data Connector</a:t>
            </a:r>
          </a:p>
        </p:txBody>
      </p:sp>
      <p:pic>
        <p:nvPicPr>
          <p:cNvPr id="87" name="Graphic 86">
            <a:extLst>
              <a:ext uri="{FF2B5EF4-FFF2-40B4-BE49-F238E27FC236}">
                <a16:creationId xmlns:a16="http://schemas.microsoft.com/office/drawing/2014/main" id="{CF4F5331-D6FD-42EC-8C22-DF5F7E711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442" y="2074937"/>
            <a:ext cx="455923" cy="455923"/>
          </a:xfrm>
          <a:prstGeom prst="rect">
            <a:avLst/>
          </a:prstGeom>
        </p:spPr>
      </p:pic>
      <p:cxnSp>
        <p:nvCxnSpPr>
          <p:cNvPr id="97" name="Straight Arrow Connector 96">
            <a:extLst>
              <a:ext uri="{FF2B5EF4-FFF2-40B4-BE49-F238E27FC236}">
                <a16:creationId xmlns:a16="http://schemas.microsoft.com/office/drawing/2014/main" id="{AE875171-D331-4715-A7A0-EBBD890F629C}"/>
              </a:ext>
            </a:extLst>
          </p:cNvPr>
          <p:cNvCxnSpPr>
            <a:cxnSpLocks/>
            <a:stCxn id="49" idx="1"/>
          </p:cNvCxnSpPr>
          <p:nvPr/>
        </p:nvCxnSpPr>
        <p:spPr>
          <a:xfrm flipH="1">
            <a:off x="3363822" y="3776902"/>
            <a:ext cx="1455056"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DD9663-103E-46BA-9562-396C72D0575A}"/>
              </a:ext>
            </a:extLst>
          </p:cNvPr>
          <p:cNvSpPr/>
          <p:nvPr/>
        </p:nvSpPr>
        <p:spPr bwMode="auto">
          <a:xfrm>
            <a:off x="1060037" y="3108529"/>
            <a:ext cx="2213250" cy="1097279"/>
          </a:xfrm>
          <a:prstGeom prst="roundRect">
            <a:avLst>
              <a:gd name="adj" fmla="val 1005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Cloud Services</a:t>
            </a:r>
          </a:p>
          <a:p>
            <a:pPr defTabSz="932472" fontAlgn="base">
              <a:spcBef>
                <a:spcPct val="0"/>
              </a:spcBef>
              <a:spcAft>
                <a:spcPct val="0"/>
              </a:spcAft>
            </a:pPr>
            <a:r>
              <a:rPr lang="en-US" sz="1200">
                <a:solidFill>
                  <a:schemeClr val="tx1"/>
                </a:solidFill>
                <a:latin typeface="Segoe UI Semibold"/>
                <a:cs typeface="Segoe UI" pitchFamily="34" charset="0"/>
              </a:rPr>
              <a:t>w/ Connector</a:t>
            </a:r>
          </a:p>
          <a:p>
            <a:pPr defTabSz="932472" fontAlgn="base">
              <a:spcBef>
                <a:spcPct val="0"/>
              </a:spcBef>
              <a:spcAft>
                <a:spcPct val="0"/>
              </a:spcAft>
            </a:pPr>
            <a:r>
              <a:rPr lang="en-US" sz="1000">
                <a:solidFill>
                  <a:schemeClr val="tx1"/>
                </a:solidFill>
                <a:cs typeface="Segoe UI" pitchFamily="34" charset="0"/>
              </a:rPr>
              <a:t>O365, MCAS, AATP, </a:t>
            </a:r>
            <a:br>
              <a:rPr lang="en-US" sz="1000">
                <a:solidFill>
                  <a:schemeClr val="tx1"/>
                </a:solidFill>
                <a:cs typeface="Segoe UI" pitchFamily="34" charset="0"/>
              </a:rPr>
            </a:br>
            <a:r>
              <a:rPr lang="en-US" sz="1000">
                <a:solidFill>
                  <a:schemeClr val="tx1"/>
                </a:solidFill>
                <a:cs typeface="Segoe UI" pitchFamily="34" charset="0"/>
              </a:rPr>
              <a:t>MDATP, AWS</a:t>
            </a:r>
          </a:p>
        </p:txBody>
      </p:sp>
      <p:pic>
        <p:nvPicPr>
          <p:cNvPr id="107" name="Graphic 106">
            <a:extLst>
              <a:ext uri="{FF2B5EF4-FFF2-40B4-BE49-F238E27FC236}">
                <a16:creationId xmlns:a16="http://schemas.microsoft.com/office/drawing/2014/main" id="{61F45EC2-37BB-42EF-BFAF-E3A9CE6DB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9661" y="3202040"/>
            <a:ext cx="418992" cy="418992"/>
          </a:xfrm>
          <a:prstGeom prst="rect">
            <a:avLst/>
          </a:prstGeom>
        </p:spPr>
      </p:pic>
      <p:sp>
        <p:nvSpPr>
          <p:cNvPr id="111" name="Rectangle: Rounded Corners 110">
            <a:extLst>
              <a:ext uri="{FF2B5EF4-FFF2-40B4-BE49-F238E27FC236}">
                <a16:creationId xmlns:a16="http://schemas.microsoft.com/office/drawing/2014/main" id="{5901C233-F760-4CE6-8135-A45C16B409C7}"/>
              </a:ext>
            </a:extLst>
          </p:cNvPr>
          <p:cNvSpPr/>
          <p:nvPr/>
        </p:nvSpPr>
        <p:spPr bwMode="auto">
          <a:xfrm>
            <a:off x="1060036"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Windows Agent</a:t>
            </a:r>
          </a:p>
        </p:txBody>
      </p:sp>
      <p:sp>
        <p:nvSpPr>
          <p:cNvPr id="112" name="Rectangle: Rounded Corners 111">
            <a:extLst>
              <a:ext uri="{FF2B5EF4-FFF2-40B4-BE49-F238E27FC236}">
                <a16:creationId xmlns:a16="http://schemas.microsoft.com/office/drawing/2014/main" id="{4F563E05-298F-4F94-BD9C-E51C148E961F}"/>
              </a:ext>
            </a:extLst>
          </p:cNvPr>
          <p:cNvSpPr/>
          <p:nvPr/>
        </p:nvSpPr>
        <p:spPr bwMode="auto">
          <a:xfrm>
            <a:off x="3488029"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a:t>
            </a:r>
          </a:p>
        </p:txBody>
      </p:sp>
      <p:sp>
        <p:nvSpPr>
          <p:cNvPr id="113" name="Rectangle: Rounded Corners 112">
            <a:extLst>
              <a:ext uri="{FF2B5EF4-FFF2-40B4-BE49-F238E27FC236}">
                <a16:creationId xmlns:a16="http://schemas.microsoft.com/office/drawing/2014/main" id="{F24EE3A4-6329-4B40-A861-034FD79952B3}"/>
              </a:ext>
            </a:extLst>
          </p:cNvPr>
          <p:cNvSpPr/>
          <p:nvPr/>
        </p:nvSpPr>
        <p:spPr bwMode="auto">
          <a:xfrm>
            <a:off x="5916020" y="5030942"/>
            <a:ext cx="2164504" cy="1097280"/>
          </a:xfrm>
          <a:prstGeom prst="roundRect">
            <a:avLst>
              <a:gd name="adj" fmla="val 873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 – Configured for CEF</a:t>
            </a:r>
          </a:p>
        </p:txBody>
      </p:sp>
      <p:sp>
        <p:nvSpPr>
          <p:cNvPr id="114" name="Rectangle: Rounded Corners 113">
            <a:extLst>
              <a:ext uri="{FF2B5EF4-FFF2-40B4-BE49-F238E27FC236}">
                <a16:creationId xmlns:a16="http://schemas.microsoft.com/office/drawing/2014/main" id="{28307067-A05C-4DF5-B933-059142809CF7}"/>
              </a:ext>
            </a:extLst>
          </p:cNvPr>
          <p:cNvSpPr/>
          <p:nvPr/>
        </p:nvSpPr>
        <p:spPr bwMode="auto">
          <a:xfrm>
            <a:off x="8957854" y="5030942"/>
            <a:ext cx="2174110" cy="1097280"/>
          </a:xfrm>
          <a:prstGeom prst="roundRect">
            <a:avLst>
              <a:gd name="adj" fmla="val 972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Appliances (CEF)</a:t>
            </a:r>
          </a:p>
        </p:txBody>
      </p:sp>
      <p:pic>
        <p:nvPicPr>
          <p:cNvPr id="116" name="Graphic 115">
            <a:extLst>
              <a:ext uri="{FF2B5EF4-FFF2-40B4-BE49-F238E27FC236}">
                <a16:creationId xmlns:a16="http://schemas.microsoft.com/office/drawing/2014/main" id="{BDCB2A6C-2B9F-4D01-B604-0E0833DEF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1957" y="5588042"/>
            <a:ext cx="378508" cy="378508"/>
          </a:xfrm>
          <a:prstGeom prst="rect">
            <a:avLst/>
          </a:prstGeom>
        </p:spPr>
      </p:pic>
      <p:cxnSp>
        <p:nvCxnSpPr>
          <p:cNvPr id="126" name="Straight Arrow Connector 125">
            <a:extLst>
              <a:ext uri="{FF2B5EF4-FFF2-40B4-BE49-F238E27FC236}">
                <a16:creationId xmlns:a16="http://schemas.microsoft.com/office/drawing/2014/main" id="{F4D7631E-9C6A-4E3F-A47F-674E9C518C7F}"/>
              </a:ext>
            </a:extLst>
          </p:cNvPr>
          <p:cNvCxnSpPr>
            <a:cxnSpLocks/>
          </p:cNvCxnSpPr>
          <p:nvPr/>
        </p:nvCxnSpPr>
        <p:spPr>
          <a:xfrm flipH="1">
            <a:off x="8147050" y="5579582"/>
            <a:ext cx="810804"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FAE6C151-A54F-4D3B-8607-273B84B73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393" y="5611995"/>
            <a:ext cx="418555" cy="418555"/>
          </a:xfrm>
          <a:prstGeom prst="rect">
            <a:avLst/>
          </a:prstGeom>
        </p:spPr>
      </p:pic>
      <p:cxnSp>
        <p:nvCxnSpPr>
          <p:cNvPr id="135" name="Straight Arrow Connector 134">
            <a:extLst>
              <a:ext uri="{FF2B5EF4-FFF2-40B4-BE49-F238E27FC236}">
                <a16:creationId xmlns:a16="http://schemas.microsoft.com/office/drawing/2014/main" id="{6339D973-7D72-4012-9552-B8405F400493}"/>
              </a:ext>
            </a:extLst>
          </p:cNvPr>
          <p:cNvCxnSpPr>
            <a:cxnSpLocks/>
          </p:cNvCxnSpPr>
          <p:nvPr/>
        </p:nvCxnSpPr>
        <p:spPr>
          <a:xfrm flipV="1">
            <a:off x="6450439"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FFF885D8-727B-4CF2-B84E-75195E67E7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1535" y="5637921"/>
            <a:ext cx="366702" cy="366702"/>
          </a:xfrm>
          <a:prstGeom prst="rect">
            <a:avLst/>
          </a:prstGeom>
        </p:spPr>
      </p:pic>
      <p:pic>
        <p:nvPicPr>
          <p:cNvPr id="139" name="Graphic 138">
            <a:extLst>
              <a:ext uri="{FF2B5EF4-FFF2-40B4-BE49-F238E27FC236}">
                <a16:creationId xmlns:a16="http://schemas.microsoft.com/office/drawing/2014/main" id="{2D633EDC-C833-4F51-8748-D446CE7002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01176" y="5647522"/>
            <a:ext cx="366702" cy="366702"/>
          </a:xfrm>
          <a:prstGeom prst="rect">
            <a:avLst/>
          </a:prstGeom>
        </p:spPr>
      </p:pic>
      <p:pic>
        <p:nvPicPr>
          <p:cNvPr id="140" name="Graphic 139">
            <a:extLst>
              <a:ext uri="{FF2B5EF4-FFF2-40B4-BE49-F238E27FC236}">
                <a16:creationId xmlns:a16="http://schemas.microsoft.com/office/drawing/2014/main" id="{95C25811-539E-49C5-A33F-69C8477959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2178" y="5647522"/>
            <a:ext cx="366702" cy="366702"/>
          </a:xfrm>
          <a:prstGeom prst="rect">
            <a:avLst/>
          </a:prstGeom>
        </p:spPr>
      </p:pic>
      <p:pic>
        <p:nvPicPr>
          <p:cNvPr id="145" name="Graphic 144">
            <a:extLst>
              <a:ext uri="{FF2B5EF4-FFF2-40B4-BE49-F238E27FC236}">
                <a16:creationId xmlns:a16="http://schemas.microsoft.com/office/drawing/2014/main" id="{C0D9ACEE-B652-4580-8AC1-ABEEB75F33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53680" y="5647522"/>
            <a:ext cx="366702" cy="366702"/>
          </a:xfrm>
          <a:prstGeom prst="rect">
            <a:avLst/>
          </a:prstGeom>
        </p:spPr>
      </p:pic>
      <p:pic>
        <p:nvPicPr>
          <p:cNvPr id="146" name="Graphic 145">
            <a:extLst>
              <a:ext uri="{FF2B5EF4-FFF2-40B4-BE49-F238E27FC236}">
                <a16:creationId xmlns:a16="http://schemas.microsoft.com/office/drawing/2014/main" id="{560A5C83-C6A9-4FD8-B5BF-40163BF49D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54682" y="5647522"/>
            <a:ext cx="366702" cy="366702"/>
          </a:xfrm>
          <a:prstGeom prst="rect">
            <a:avLst/>
          </a:prstGeom>
        </p:spPr>
      </p:pic>
      <p:sp>
        <p:nvSpPr>
          <p:cNvPr id="152" name="TextBox 151">
            <a:extLst>
              <a:ext uri="{FF2B5EF4-FFF2-40B4-BE49-F238E27FC236}">
                <a16:creationId xmlns:a16="http://schemas.microsoft.com/office/drawing/2014/main" id="{77AC7520-0831-484B-A54F-1D297754793A}"/>
              </a:ext>
            </a:extLst>
          </p:cNvPr>
          <p:cNvSpPr txBox="1"/>
          <p:nvPr/>
        </p:nvSpPr>
        <p:spPr>
          <a:xfrm>
            <a:off x="8325875" y="5332980"/>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4" name="TextBox 153">
            <a:extLst>
              <a:ext uri="{FF2B5EF4-FFF2-40B4-BE49-F238E27FC236}">
                <a16:creationId xmlns:a16="http://schemas.microsoft.com/office/drawing/2014/main" id="{6D6BA51E-8A6E-491C-B24C-C975271767F5}"/>
              </a:ext>
            </a:extLst>
          </p:cNvPr>
          <p:cNvSpPr txBox="1"/>
          <p:nvPr/>
        </p:nvSpPr>
        <p:spPr>
          <a:xfrm>
            <a:off x="5895568" y="2236451"/>
            <a:ext cx="460062" cy="138499"/>
          </a:xfrm>
          <a:prstGeom prst="rect">
            <a:avLst/>
          </a:prstGeom>
          <a:noFill/>
        </p:spPr>
        <p:txBody>
          <a:bodyPr wrap="none" lIns="0" tIns="0" rIns="0" bIns="0" rtlCol="0">
            <a:spAutoFit/>
          </a:bodyPr>
          <a:lstStyle/>
          <a:p>
            <a:pPr algn="l"/>
            <a:r>
              <a:rPr lang="en-US" sz="900" b="1" spc="300">
                <a:solidFill>
                  <a:schemeClr val="accent2"/>
                </a:solidFill>
              </a:rPr>
              <a:t>PUSH</a:t>
            </a:r>
          </a:p>
        </p:txBody>
      </p:sp>
      <p:sp>
        <p:nvSpPr>
          <p:cNvPr id="155" name="TextBox 154">
            <a:extLst>
              <a:ext uri="{FF2B5EF4-FFF2-40B4-BE49-F238E27FC236}">
                <a16:creationId xmlns:a16="http://schemas.microsoft.com/office/drawing/2014/main" id="{C0984E1E-4DBE-4F06-889A-C092CFCCAE1A}"/>
              </a:ext>
            </a:extLst>
          </p:cNvPr>
          <p:cNvSpPr txBox="1"/>
          <p:nvPr/>
        </p:nvSpPr>
        <p:spPr>
          <a:xfrm>
            <a:off x="5687006" y="4765106"/>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6" name="TextBox 155">
            <a:extLst>
              <a:ext uri="{FF2B5EF4-FFF2-40B4-BE49-F238E27FC236}">
                <a16:creationId xmlns:a16="http://schemas.microsoft.com/office/drawing/2014/main" id="{CCA2037A-1AF8-4D40-9ACE-9C5A91108402}"/>
              </a:ext>
            </a:extLst>
          </p:cNvPr>
          <p:cNvSpPr txBox="1"/>
          <p:nvPr/>
        </p:nvSpPr>
        <p:spPr>
          <a:xfrm>
            <a:off x="3916896" y="3699199"/>
            <a:ext cx="426399"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PULL</a:t>
            </a:r>
          </a:p>
        </p:txBody>
      </p:sp>
      <p:sp>
        <p:nvSpPr>
          <p:cNvPr id="69" name="Rectangle: Rounded Corners 68">
            <a:extLst>
              <a:ext uri="{FF2B5EF4-FFF2-40B4-BE49-F238E27FC236}">
                <a16:creationId xmlns:a16="http://schemas.microsoft.com/office/drawing/2014/main" id="{1FF23609-D4FB-4FD9-80F3-2A91E4327A74}"/>
              </a:ext>
            </a:extLst>
          </p:cNvPr>
          <p:cNvSpPr/>
          <p:nvPr/>
        </p:nvSpPr>
        <p:spPr bwMode="auto">
          <a:xfrm>
            <a:off x="5344451" y="2843316"/>
            <a:ext cx="1503098" cy="418992"/>
          </a:xfrm>
          <a:prstGeom prst="roundRect">
            <a:avLst>
              <a:gd name="adj" fmla="val 9739"/>
            </a:avLst>
          </a:prstGeom>
          <a:solidFill>
            <a:schemeClr val="tx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Segoe UI Semibold"/>
                <a:cs typeface="Segoe UI" pitchFamily="34" charset="0"/>
              </a:rPr>
              <a:t>Rest API</a:t>
            </a:r>
          </a:p>
        </p:txBody>
      </p:sp>
      <p:pic>
        <p:nvPicPr>
          <p:cNvPr id="68" name="Graphic 67">
            <a:extLst>
              <a:ext uri="{FF2B5EF4-FFF2-40B4-BE49-F238E27FC236}">
                <a16:creationId xmlns:a16="http://schemas.microsoft.com/office/drawing/2014/main" id="{A0ED6BDA-1E1B-48E1-9528-F9D17CCA22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80279" y="2902231"/>
            <a:ext cx="301162" cy="301162"/>
          </a:xfrm>
          <a:prstGeom prst="rect">
            <a:avLst/>
          </a:prstGeom>
        </p:spPr>
      </p:pic>
      <p:grpSp>
        <p:nvGrpSpPr>
          <p:cNvPr id="14" name="Group 13">
            <a:extLst>
              <a:ext uri="{FF2B5EF4-FFF2-40B4-BE49-F238E27FC236}">
                <a16:creationId xmlns:a16="http://schemas.microsoft.com/office/drawing/2014/main" id="{B2DCD059-4E1E-436A-A50C-A44C2C1CAA0D}"/>
              </a:ext>
            </a:extLst>
          </p:cNvPr>
          <p:cNvGrpSpPr/>
          <p:nvPr/>
        </p:nvGrpSpPr>
        <p:grpSpPr>
          <a:xfrm>
            <a:off x="5146564" y="1616340"/>
            <a:ext cx="362696" cy="1109738"/>
            <a:chOff x="5146564" y="1616339"/>
            <a:chExt cx="362696" cy="1256401"/>
          </a:xfrm>
        </p:grpSpPr>
        <p:cxnSp>
          <p:nvCxnSpPr>
            <p:cNvPr id="15" name="Straight Arrow Connector 14">
              <a:extLst>
                <a:ext uri="{FF2B5EF4-FFF2-40B4-BE49-F238E27FC236}">
                  <a16:creationId xmlns:a16="http://schemas.microsoft.com/office/drawing/2014/main" id="{43C16F64-1797-482B-8B8B-F1E08636415B}"/>
                </a:ext>
              </a:extLst>
            </p:cNvPr>
            <p:cNvCxnSpPr>
              <a:cxnSpLocks/>
            </p:cNvCxnSpPr>
            <p:nvPr/>
          </p:nvCxnSpPr>
          <p:spPr>
            <a:xfrm>
              <a:off x="5509260" y="1616339"/>
              <a:ext cx="0" cy="1256401"/>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FC63DC-52B9-4BE1-AE50-9ADCF39B0C11}"/>
                </a:ext>
              </a:extLst>
            </p:cNvPr>
            <p:cNvCxnSpPr>
              <a:stCxn id="70" idx="3"/>
            </p:cNvCxnSpPr>
            <p:nvPr/>
          </p:nvCxnSpPr>
          <p:spPr>
            <a:xfrm>
              <a:off x="5146564" y="1616339"/>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8D50FD8-A54B-4485-A2FD-33607C56F090}"/>
              </a:ext>
            </a:extLst>
          </p:cNvPr>
          <p:cNvGrpSpPr/>
          <p:nvPr/>
        </p:nvGrpSpPr>
        <p:grpSpPr>
          <a:xfrm flipH="1">
            <a:off x="6671685" y="1616339"/>
            <a:ext cx="362696" cy="1109738"/>
            <a:chOff x="5146564" y="1763002"/>
            <a:chExt cx="362696" cy="1109738"/>
          </a:xfrm>
        </p:grpSpPr>
        <p:cxnSp>
          <p:nvCxnSpPr>
            <p:cNvPr id="66" name="Straight Arrow Connector 65">
              <a:extLst>
                <a:ext uri="{FF2B5EF4-FFF2-40B4-BE49-F238E27FC236}">
                  <a16:creationId xmlns:a16="http://schemas.microsoft.com/office/drawing/2014/main" id="{5A0A14C6-86B3-47F0-AC3C-CD90E8427C9E}"/>
                </a:ext>
              </a:extLst>
            </p:cNvPr>
            <p:cNvCxnSpPr>
              <a:cxnSpLocks/>
            </p:cNvCxnSpPr>
            <p:nvPr/>
          </p:nvCxnSpPr>
          <p:spPr>
            <a:xfrm>
              <a:off x="5509260" y="1763002"/>
              <a:ext cx="0" cy="1109738"/>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BFEBAF-33C3-4920-AEB3-99264F29E90F}"/>
                </a:ext>
              </a:extLst>
            </p:cNvPr>
            <p:cNvCxnSpPr/>
            <p:nvPr/>
          </p:nvCxnSpPr>
          <p:spPr>
            <a:xfrm>
              <a:off x="5146564" y="1763002"/>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9641620-8E5A-412D-BDBB-C98476273609}"/>
              </a:ext>
            </a:extLst>
          </p:cNvPr>
          <p:cNvGrpSpPr/>
          <p:nvPr/>
        </p:nvGrpSpPr>
        <p:grpSpPr>
          <a:xfrm flipH="1">
            <a:off x="7448550" y="2078105"/>
            <a:ext cx="1512724" cy="1369969"/>
            <a:chOff x="5146564" y="1763002"/>
            <a:chExt cx="1512724" cy="1230560"/>
          </a:xfrm>
        </p:grpSpPr>
        <p:cxnSp>
          <p:nvCxnSpPr>
            <p:cNvPr id="75" name="Straight Arrow Connector 74">
              <a:extLst>
                <a:ext uri="{FF2B5EF4-FFF2-40B4-BE49-F238E27FC236}">
                  <a16:creationId xmlns:a16="http://schemas.microsoft.com/office/drawing/2014/main" id="{F4EF28DB-EA0F-47DF-831A-13EDB9345165}"/>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6F05E6-02B8-4764-880F-104A63CD1BFC}"/>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7E60201-1C81-4E92-94FE-730C8BC849EB}"/>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34263E8-7C24-4EB0-B88D-63A261831E14}"/>
              </a:ext>
            </a:extLst>
          </p:cNvPr>
          <p:cNvGrpSpPr/>
          <p:nvPr/>
        </p:nvGrpSpPr>
        <p:grpSpPr>
          <a:xfrm flipH="1" flipV="1">
            <a:off x="7454737" y="4054197"/>
            <a:ext cx="1512724" cy="574836"/>
            <a:chOff x="5146564" y="1763002"/>
            <a:chExt cx="1512724" cy="1230560"/>
          </a:xfrm>
        </p:grpSpPr>
        <p:cxnSp>
          <p:nvCxnSpPr>
            <p:cNvPr id="82" name="Straight Arrow Connector 81">
              <a:extLst>
                <a:ext uri="{FF2B5EF4-FFF2-40B4-BE49-F238E27FC236}">
                  <a16:creationId xmlns:a16="http://schemas.microsoft.com/office/drawing/2014/main" id="{F8A3F6FA-7154-4356-9EB6-3170AB926944}"/>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883851-AC86-40B3-9A83-6238C025373E}"/>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51B7F-129B-41A3-9AAA-C299E44758A1}"/>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B652E9E-6361-4C71-A073-F2A010CBE96C}"/>
              </a:ext>
            </a:extLst>
          </p:cNvPr>
          <p:cNvGrpSpPr/>
          <p:nvPr/>
        </p:nvGrpSpPr>
        <p:grpSpPr>
          <a:xfrm flipH="1">
            <a:off x="7448549" y="3235251"/>
            <a:ext cx="1509303" cy="492444"/>
            <a:chOff x="5146564" y="1763002"/>
            <a:chExt cx="2602394" cy="1230560"/>
          </a:xfrm>
        </p:grpSpPr>
        <p:cxnSp>
          <p:nvCxnSpPr>
            <p:cNvPr id="88" name="Straight Arrow Connector 87">
              <a:extLst>
                <a:ext uri="{FF2B5EF4-FFF2-40B4-BE49-F238E27FC236}">
                  <a16:creationId xmlns:a16="http://schemas.microsoft.com/office/drawing/2014/main" id="{A61E50C6-9FCC-4C09-B6B6-28B02BFB74C0}"/>
                </a:ext>
              </a:extLst>
            </p:cNvPr>
            <p:cNvCxnSpPr>
              <a:cxnSpLocks/>
            </p:cNvCxnSpPr>
            <p:nvPr/>
          </p:nvCxnSpPr>
          <p:spPr>
            <a:xfrm>
              <a:off x="5509260" y="2993562"/>
              <a:ext cx="223969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2300A2-EF44-4DC9-B8F8-1DF6B1E019CF}"/>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4904952-012E-46F1-8A4B-CB281457C85D}"/>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626D50FE-8C88-468E-A2C9-45A048A46A0E}"/>
              </a:ext>
            </a:extLst>
          </p:cNvPr>
          <p:cNvSpPr txBox="1"/>
          <p:nvPr/>
        </p:nvSpPr>
        <p:spPr>
          <a:xfrm>
            <a:off x="7904522" y="3666242"/>
            <a:ext cx="460062" cy="138499"/>
          </a:xfrm>
          <a:prstGeom prst="rect">
            <a:avLst/>
          </a:prstGeom>
          <a:solidFill>
            <a:schemeClr val="bg1"/>
          </a:solidFill>
        </p:spPr>
        <p:txBody>
          <a:bodyPr wrap="none" lIns="0" tIns="0" rIns="0" bIns="0" rtlCol="0">
            <a:spAutoFit/>
          </a:bodyPr>
          <a:lstStyle/>
          <a:p>
            <a:r>
              <a:rPr lang="en-US" sz="900" b="1" spc="300">
                <a:solidFill>
                  <a:schemeClr val="accent2"/>
                </a:solidFill>
              </a:rPr>
              <a:t>PUSH</a:t>
            </a:r>
          </a:p>
        </p:txBody>
      </p:sp>
      <p:cxnSp>
        <p:nvCxnSpPr>
          <p:cNvPr id="92" name="Straight Arrow Connector 91">
            <a:extLst>
              <a:ext uri="{FF2B5EF4-FFF2-40B4-BE49-F238E27FC236}">
                <a16:creationId xmlns:a16="http://schemas.microsoft.com/office/drawing/2014/main" id="{FB3B4547-DE7D-4FAD-BEA8-EF5E6A25CD20}"/>
              </a:ext>
            </a:extLst>
          </p:cNvPr>
          <p:cNvCxnSpPr>
            <a:cxnSpLocks/>
          </p:cNvCxnSpPr>
          <p:nvPr/>
        </p:nvCxnSpPr>
        <p:spPr>
          <a:xfrm flipV="1">
            <a:off x="5339451"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C49D3A8-6995-4B79-88FF-B9330968E644}"/>
              </a:ext>
            </a:extLst>
          </p:cNvPr>
          <p:cNvGrpSpPr/>
          <p:nvPr/>
        </p:nvGrpSpPr>
        <p:grpSpPr>
          <a:xfrm rot="16200000">
            <a:off x="3278119" y="3557992"/>
            <a:ext cx="689329" cy="2256575"/>
            <a:chOff x="5146563" y="1763002"/>
            <a:chExt cx="689329" cy="2256575"/>
          </a:xfrm>
        </p:grpSpPr>
        <p:cxnSp>
          <p:nvCxnSpPr>
            <p:cNvPr id="95" name="Straight Arrow Connector 94">
              <a:extLst>
                <a:ext uri="{FF2B5EF4-FFF2-40B4-BE49-F238E27FC236}">
                  <a16:creationId xmlns:a16="http://schemas.microsoft.com/office/drawing/2014/main" id="{A6068376-774F-4BC4-91E7-43E5F7F45AC9}"/>
                </a:ext>
              </a:extLst>
            </p:cNvPr>
            <p:cNvCxnSpPr>
              <a:cxnSpLocks/>
            </p:cNvCxnSpPr>
            <p:nvPr/>
          </p:nvCxnSpPr>
          <p:spPr>
            <a:xfrm rot="5400000">
              <a:off x="4707604" y="2891290"/>
              <a:ext cx="2256575"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D8ABBF-9083-4094-ADD7-484555D62AF5}"/>
                </a:ext>
              </a:extLst>
            </p:cNvPr>
            <p:cNvCxnSpPr>
              <a:cxnSpLocks/>
            </p:cNvCxnSpPr>
            <p:nvPr/>
          </p:nvCxnSpPr>
          <p:spPr>
            <a:xfrm rot="5400000" flipV="1">
              <a:off x="5491228" y="1418338"/>
              <a:ext cx="0" cy="689329"/>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6" grpId="0" animBg="1"/>
      <p:bldP spid="77" grpId="0" animBg="1"/>
      <p:bldP spid="74" grpId="0" animBg="1"/>
      <p:bldP spid="90" grpId="0" animBg="1"/>
      <p:bldP spid="111" grpId="0" animBg="1"/>
      <p:bldP spid="112" grpId="0" animBg="1"/>
      <p:bldP spid="113" grpId="0" animBg="1"/>
      <p:bldP spid="114" grpId="0" animBg="1"/>
      <p:bldP spid="152" grpId="0" animBg="1"/>
      <p:bldP spid="154" grpId="0"/>
      <p:bldP spid="155" grpId="0" animBg="1"/>
      <p:bldP spid="156" grpId="0" animBg="1"/>
      <p:bldP spid="69" grpId="0" animBg="1"/>
      <p:bldP spid="1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873414"/>
            <a:ext cx="3182027" cy="1107996"/>
          </a:xfrm>
        </p:spPr>
        <p:txBody>
          <a:bodyPr/>
          <a:lstStyle/>
          <a:p>
            <a:r>
              <a:rPr lang="en-US" dirty="0"/>
              <a:t>Data collectors</a:t>
            </a:r>
            <a:br>
              <a:rPr lang="en-US" dirty="0"/>
            </a:br>
            <a:r>
              <a:rPr lang="en-US" dirty="0"/>
              <a:t>(quick wins)</a:t>
            </a:r>
            <a:endParaRPr lang="en-US" sz="2400" dirty="0">
              <a:solidFill>
                <a:schemeClr val="accent1"/>
              </a:solidFill>
            </a:endParaRPr>
          </a:p>
        </p:txBody>
      </p:sp>
      <p:sp>
        <p:nvSpPr>
          <p:cNvPr id="4" name="Text Placeholder 3">
            <a:extLst>
              <a:ext uri="{FF2B5EF4-FFF2-40B4-BE49-F238E27FC236}">
                <a16:creationId xmlns:a16="http://schemas.microsoft.com/office/drawing/2014/main" id="{1DFC9ED9-E401-43F4-843E-7B93B5F976E1}"/>
              </a:ext>
            </a:extLst>
          </p:cNvPr>
          <p:cNvSpPr>
            <a:spLocks noGrp="1"/>
          </p:cNvSpPr>
          <p:nvPr>
            <p:ph type="body" sz="quarter" idx="11"/>
          </p:nvPr>
        </p:nvSpPr>
        <p:spPr>
          <a:xfrm>
            <a:off x="4941888" y="1088309"/>
            <a:ext cx="6667500" cy="4678204"/>
          </a:xfrm>
        </p:spPr>
        <p:txBody>
          <a:bodyPr/>
          <a:lstStyle/>
          <a:p>
            <a:r>
              <a:rPr lang="en-US" dirty="0"/>
              <a:t>Enable 1</a:t>
            </a:r>
            <a:r>
              <a:rPr lang="en-US" baseline="30000" dirty="0"/>
              <a:t>st</a:t>
            </a:r>
            <a:r>
              <a:rPr lang="en-US" dirty="0"/>
              <a:t>-party Connectors that are </a:t>
            </a:r>
            <a:br>
              <a:rPr lang="en-US" dirty="0"/>
            </a:br>
            <a:r>
              <a:rPr lang="en-US" dirty="0"/>
              <a:t>running in the environment</a:t>
            </a:r>
          </a:p>
          <a:p>
            <a:pPr lvl="1"/>
            <a:r>
              <a:rPr lang="en-US" dirty="0"/>
              <a:t>Most are free </a:t>
            </a:r>
          </a:p>
          <a:p>
            <a:pPr lvl="2"/>
            <a:r>
              <a:rPr lang="en-US" dirty="0"/>
              <a:t>O365</a:t>
            </a:r>
          </a:p>
          <a:p>
            <a:pPr lvl="2"/>
            <a:r>
              <a:rPr lang="en-US" dirty="0"/>
              <a:t>Azure Activity</a:t>
            </a:r>
          </a:p>
          <a:p>
            <a:pPr lvl="2"/>
            <a:r>
              <a:rPr lang="en-US" dirty="0"/>
              <a:t>1st Party Alerts – MCAS, AATP, MDATP, AAD IP, …</a:t>
            </a:r>
          </a:p>
          <a:p>
            <a:r>
              <a:rPr lang="en-US" dirty="0"/>
              <a:t>Connect AWS</a:t>
            </a:r>
          </a:p>
          <a:p>
            <a:r>
              <a:rPr lang="en-US" dirty="0"/>
              <a:t>Connect / Configure Azure Diagnostic </a:t>
            </a:r>
            <a:br>
              <a:rPr lang="en-US" dirty="0"/>
            </a:br>
            <a:r>
              <a:rPr lang="en-US" dirty="0"/>
              <a:t>Logs (Policy)</a:t>
            </a:r>
          </a:p>
          <a:p>
            <a:r>
              <a:rPr lang="en-US" dirty="0"/>
              <a:t>Deploy Windows/Linux Agent in Azure </a:t>
            </a:r>
            <a:br>
              <a:rPr lang="en-US" dirty="0"/>
            </a:br>
            <a:r>
              <a:rPr lang="en-US" dirty="0"/>
              <a:t>(built-in Policy)</a:t>
            </a:r>
          </a:p>
        </p:txBody>
      </p:sp>
    </p:spTree>
    <p:extLst>
      <p:ext uri="{BB962C8B-B14F-4D97-AF65-F5344CB8AC3E}">
        <p14:creationId xmlns:p14="http://schemas.microsoft.com/office/powerpoint/2010/main" val="864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873415"/>
            <a:ext cx="3182027" cy="1107996"/>
          </a:xfrm>
        </p:spPr>
        <p:txBody>
          <a:bodyPr/>
          <a:lstStyle/>
          <a:p>
            <a:r>
              <a:rPr lang="en-US" dirty="0"/>
              <a:t>Data collectors</a:t>
            </a:r>
            <a:br>
              <a:rPr lang="en-US" dirty="0"/>
            </a:br>
            <a:r>
              <a:rPr lang="en-US" dirty="0"/>
              <a:t>(next steps)</a:t>
            </a:r>
            <a:endParaRPr lang="en-US" sz="2400" dirty="0">
              <a:solidFill>
                <a:schemeClr val="accent1"/>
              </a:solidFill>
            </a:endParaRPr>
          </a:p>
        </p:txBody>
      </p:sp>
      <p:sp>
        <p:nvSpPr>
          <p:cNvPr id="4" name="Text Placeholder 3">
            <a:extLst>
              <a:ext uri="{FF2B5EF4-FFF2-40B4-BE49-F238E27FC236}">
                <a16:creationId xmlns:a16="http://schemas.microsoft.com/office/drawing/2014/main" id="{9933F3F0-A19B-4A33-BCC2-F89D773D6842}"/>
              </a:ext>
            </a:extLst>
          </p:cNvPr>
          <p:cNvSpPr>
            <a:spLocks noGrp="1"/>
          </p:cNvSpPr>
          <p:nvPr>
            <p:ph type="body" sz="quarter" idx="11"/>
          </p:nvPr>
        </p:nvSpPr>
        <p:spPr>
          <a:xfrm>
            <a:off x="4941888" y="897489"/>
            <a:ext cx="6667500" cy="5059847"/>
          </a:xfrm>
        </p:spPr>
        <p:txBody>
          <a:bodyPr/>
          <a:lstStyle/>
          <a:p>
            <a:r>
              <a:rPr lang="en-US" dirty="0"/>
              <a:t>Deploy Windows/Linux Agent</a:t>
            </a:r>
          </a:p>
          <a:p>
            <a:pPr lvl="1"/>
            <a:r>
              <a:rPr lang="en-US" dirty="0"/>
              <a:t>On-premises</a:t>
            </a:r>
          </a:p>
          <a:p>
            <a:pPr lvl="1"/>
            <a:r>
              <a:rPr lang="en-US" dirty="0"/>
              <a:t>Other clouds</a:t>
            </a:r>
          </a:p>
          <a:p>
            <a:r>
              <a:rPr lang="en-US" dirty="0"/>
              <a:t>Deploy CEF Collection</a:t>
            </a:r>
          </a:p>
          <a:p>
            <a:pPr lvl="1"/>
            <a:r>
              <a:rPr lang="en-US" dirty="0"/>
              <a:t>Configure CEF collector using configuration script</a:t>
            </a:r>
          </a:p>
          <a:p>
            <a:pPr lvl="1"/>
            <a:r>
              <a:rPr lang="en-US" dirty="0"/>
              <a:t>Configure source devices – ensure they support RFC and CEF</a:t>
            </a:r>
          </a:p>
          <a:p>
            <a:pPr lvl="1"/>
            <a:r>
              <a:rPr lang="en-US" dirty="0"/>
              <a:t>See the “Grand List” </a:t>
            </a:r>
            <a:r>
              <a:rPr lang="en-US" dirty="0">
                <a:hlinkClick r:id="rId3"/>
              </a:rPr>
              <a:t>https://techcommunity.microsoft.com/t5/Azure-Sentinel/Azure-Sentinel-The-Syslog-and-CEF-source-configuration-grand/ba-p/803891</a:t>
            </a:r>
            <a:r>
              <a:rPr lang="en-US" dirty="0"/>
              <a:t> </a:t>
            </a:r>
          </a:p>
          <a:p>
            <a:r>
              <a:rPr lang="en-US" dirty="0"/>
              <a:t>Integrate Threat Intelligence</a:t>
            </a:r>
          </a:p>
          <a:p>
            <a:r>
              <a:rPr lang="en-US" dirty="0"/>
              <a:t>Ask vendors to directly integrate!</a:t>
            </a:r>
          </a:p>
        </p:txBody>
      </p:sp>
    </p:spTree>
    <p:extLst>
      <p:ext uri="{BB962C8B-B14F-4D97-AF65-F5344CB8AC3E}">
        <p14:creationId xmlns:p14="http://schemas.microsoft.com/office/powerpoint/2010/main" val="21689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8E9-22F6-456B-98B5-579F15EB260A}"/>
              </a:ext>
            </a:extLst>
          </p:cNvPr>
          <p:cNvSpPr>
            <a:spLocks noGrp="1"/>
          </p:cNvSpPr>
          <p:nvPr>
            <p:ph type="title"/>
          </p:nvPr>
        </p:nvSpPr>
        <p:spPr/>
        <p:txBody>
          <a:bodyPr/>
          <a:lstStyle/>
          <a:p>
            <a:r>
              <a:rPr lang="en-US"/>
              <a:t>CEF architecture</a:t>
            </a:r>
          </a:p>
        </p:txBody>
      </p:sp>
      <p:grpSp>
        <p:nvGrpSpPr>
          <p:cNvPr id="5" name="Group 4">
            <a:extLst>
              <a:ext uri="{FF2B5EF4-FFF2-40B4-BE49-F238E27FC236}">
                <a16:creationId xmlns:a16="http://schemas.microsoft.com/office/drawing/2014/main" id="{DE47E9B0-6EF6-43C6-935D-89690322FA67}"/>
              </a:ext>
            </a:extLst>
          </p:cNvPr>
          <p:cNvGrpSpPr/>
          <p:nvPr/>
        </p:nvGrpSpPr>
        <p:grpSpPr>
          <a:xfrm>
            <a:off x="235584" y="2493391"/>
            <a:ext cx="5665387" cy="3156267"/>
            <a:chOff x="6232926" y="2274730"/>
            <a:chExt cx="5665387" cy="3156267"/>
          </a:xfrm>
        </p:grpSpPr>
        <p:sp>
          <p:nvSpPr>
            <p:cNvPr id="60" name="Rectangle: Rounded Corners 59">
              <a:extLst>
                <a:ext uri="{FF2B5EF4-FFF2-40B4-BE49-F238E27FC236}">
                  <a16:creationId xmlns:a16="http://schemas.microsoft.com/office/drawing/2014/main" id="{E24A5C98-A7C9-41DE-BD8A-2983662DFC6F}"/>
                </a:ext>
              </a:extLst>
            </p:cNvPr>
            <p:cNvSpPr/>
            <p:nvPr/>
          </p:nvSpPr>
          <p:spPr bwMode="auto">
            <a:xfrm>
              <a:off x="6232926" y="2274730"/>
              <a:ext cx="4027804" cy="3156267"/>
            </a:xfrm>
            <a:prstGeom prst="roundRect">
              <a:avLst>
                <a:gd name="adj" fmla="val 3992"/>
              </a:avLst>
            </a:prstGeom>
            <a:solidFill>
              <a:schemeClr val="accent6">
                <a:lumMod val="40000"/>
                <a:lumOff val="60000"/>
              </a:schemeClr>
            </a:solidFill>
            <a:ln w="9525">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latin typeface="+mj-lt"/>
                  <a:ea typeface="Segoe UI" pitchFamily="34" charset="0"/>
                  <a:cs typeface="Segoe UI" pitchFamily="34" charset="0"/>
                </a:rPr>
                <a:t>On prem</a:t>
              </a:r>
            </a:p>
          </p:txBody>
        </p:sp>
        <p:grpSp>
          <p:nvGrpSpPr>
            <p:cNvPr id="61" name="Group 60">
              <a:extLst>
                <a:ext uri="{FF2B5EF4-FFF2-40B4-BE49-F238E27FC236}">
                  <a16:creationId xmlns:a16="http://schemas.microsoft.com/office/drawing/2014/main" id="{140234C3-49C8-4588-B06C-5E667F2B9131}"/>
                </a:ext>
              </a:extLst>
            </p:cNvPr>
            <p:cNvGrpSpPr/>
            <p:nvPr/>
          </p:nvGrpSpPr>
          <p:grpSpPr>
            <a:xfrm>
              <a:off x="6406174" y="2716304"/>
              <a:ext cx="751459" cy="2460793"/>
              <a:chOff x="827393" y="2017713"/>
              <a:chExt cx="1109846" cy="2864893"/>
            </a:xfrm>
          </p:grpSpPr>
          <p:sp>
            <p:nvSpPr>
              <p:cNvPr id="75" name="Rectangle 74">
                <a:extLst>
                  <a:ext uri="{FF2B5EF4-FFF2-40B4-BE49-F238E27FC236}">
                    <a16:creationId xmlns:a16="http://schemas.microsoft.com/office/drawing/2014/main" id="{0ADA90C7-EF8A-4078-B351-937BA13A965F}"/>
                  </a:ext>
                </a:extLst>
              </p:cNvPr>
              <p:cNvSpPr/>
              <p:nvPr/>
            </p:nvSpPr>
            <p:spPr bwMode="auto">
              <a:xfrm>
                <a:off x="827393" y="2017713"/>
                <a:ext cx="1109846" cy="635389"/>
              </a:xfrm>
              <a:prstGeom prst="roundRect">
                <a:avLst>
                  <a:gd name="adj" fmla="val 7359"/>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6" name="Rectangle 75">
                <a:extLst>
                  <a:ext uri="{FF2B5EF4-FFF2-40B4-BE49-F238E27FC236}">
                    <a16:creationId xmlns:a16="http://schemas.microsoft.com/office/drawing/2014/main" id="{CE618D6D-9B24-4478-970E-67F3E547405E}"/>
                  </a:ext>
                </a:extLst>
              </p:cNvPr>
              <p:cNvSpPr/>
              <p:nvPr/>
            </p:nvSpPr>
            <p:spPr bwMode="auto">
              <a:xfrm>
                <a:off x="827393" y="2760881"/>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7" name="Rectangle 76">
                <a:extLst>
                  <a:ext uri="{FF2B5EF4-FFF2-40B4-BE49-F238E27FC236}">
                    <a16:creationId xmlns:a16="http://schemas.microsoft.com/office/drawing/2014/main" id="{DB16FA68-0140-463F-BBB0-700A6E6AA12A}"/>
                  </a:ext>
                </a:extLst>
              </p:cNvPr>
              <p:cNvSpPr/>
              <p:nvPr/>
            </p:nvSpPr>
            <p:spPr bwMode="auto">
              <a:xfrm>
                <a:off x="827393" y="3504049"/>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8" name="Rectangle 77">
                <a:extLst>
                  <a:ext uri="{FF2B5EF4-FFF2-40B4-BE49-F238E27FC236}">
                    <a16:creationId xmlns:a16="http://schemas.microsoft.com/office/drawing/2014/main" id="{6EDECDB3-7D83-4367-8CDF-AF63ADA8D900}"/>
                  </a:ext>
                </a:extLst>
              </p:cNvPr>
              <p:cNvSpPr/>
              <p:nvPr/>
            </p:nvSpPr>
            <p:spPr bwMode="auto">
              <a:xfrm>
                <a:off x="827393" y="4247217"/>
                <a:ext cx="1109846" cy="635389"/>
              </a:xfrm>
              <a:prstGeom prst="roundRect">
                <a:avLst>
                  <a:gd name="adj" fmla="val 10850"/>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62" name="Rectangle: Rounded Corners 61">
              <a:extLst>
                <a:ext uri="{FF2B5EF4-FFF2-40B4-BE49-F238E27FC236}">
                  <a16:creationId xmlns:a16="http://schemas.microsoft.com/office/drawing/2014/main" id="{C81B7D64-7525-4B47-A50B-B0F0375CABC6}"/>
                </a:ext>
              </a:extLst>
            </p:cNvPr>
            <p:cNvSpPr/>
            <p:nvPr/>
          </p:nvSpPr>
          <p:spPr bwMode="auto">
            <a:xfrm>
              <a:off x="10708993" y="3428674"/>
              <a:ext cx="1189320" cy="1315372"/>
            </a:xfrm>
            <a:prstGeom prst="roundRect">
              <a:avLst>
                <a:gd name="adj" fmla="val 852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68" name="Rectangle: Rounded Corners 67">
              <a:extLst>
                <a:ext uri="{FF2B5EF4-FFF2-40B4-BE49-F238E27FC236}">
                  <a16:creationId xmlns:a16="http://schemas.microsoft.com/office/drawing/2014/main" id="{22825AEF-17A5-4EF5-A92E-7E9E83A8F770}"/>
                </a:ext>
              </a:extLst>
            </p:cNvPr>
            <p:cNvSpPr/>
            <p:nvPr/>
          </p:nvSpPr>
          <p:spPr bwMode="auto">
            <a:xfrm>
              <a:off x="7767150" y="3604492"/>
              <a:ext cx="2333869" cy="1084336"/>
            </a:xfrm>
            <a:prstGeom prst="roundRect">
              <a:avLst>
                <a:gd name="adj" fmla="val 8468"/>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69" name="Rectangle: Rounded Corners 68">
              <a:extLst>
                <a:ext uri="{FF2B5EF4-FFF2-40B4-BE49-F238E27FC236}">
                  <a16:creationId xmlns:a16="http://schemas.microsoft.com/office/drawing/2014/main" id="{6A904FFA-CC2F-4EC3-9B5B-BD627E238105}"/>
                </a:ext>
              </a:extLst>
            </p:cNvPr>
            <p:cNvSpPr/>
            <p:nvPr/>
          </p:nvSpPr>
          <p:spPr bwMode="auto">
            <a:xfrm>
              <a:off x="10874021" y="3898817"/>
              <a:ext cx="859264" cy="684728"/>
            </a:xfrm>
            <a:prstGeom prst="roundRect">
              <a:avLst>
                <a:gd name="adj" fmla="val 948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70" name="Rectangle: Rounded Corners 69">
              <a:extLst>
                <a:ext uri="{FF2B5EF4-FFF2-40B4-BE49-F238E27FC236}">
                  <a16:creationId xmlns:a16="http://schemas.microsoft.com/office/drawing/2014/main" id="{59FB3658-65D9-4E5C-914F-6C88E1C86C01}"/>
                </a:ext>
              </a:extLst>
            </p:cNvPr>
            <p:cNvSpPr/>
            <p:nvPr/>
          </p:nvSpPr>
          <p:spPr bwMode="auto">
            <a:xfrm>
              <a:off x="7911550"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71" name="Rectangle: Rounded Corners 70">
              <a:extLst>
                <a:ext uri="{FF2B5EF4-FFF2-40B4-BE49-F238E27FC236}">
                  <a16:creationId xmlns:a16="http://schemas.microsoft.com/office/drawing/2014/main" id="{E3A39D56-87A7-480A-9489-B102BBF74992}"/>
                </a:ext>
              </a:extLst>
            </p:cNvPr>
            <p:cNvSpPr/>
            <p:nvPr/>
          </p:nvSpPr>
          <p:spPr bwMode="auto">
            <a:xfrm>
              <a:off x="9166998"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72" name="TextBox 71">
              <a:extLst>
                <a:ext uri="{FF2B5EF4-FFF2-40B4-BE49-F238E27FC236}">
                  <a16:creationId xmlns:a16="http://schemas.microsoft.com/office/drawing/2014/main" id="{6C5A7BF8-329B-4141-AD4A-1B5C0A253113}"/>
                </a:ext>
              </a:extLst>
            </p:cNvPr>
            <p:cNvSpPr txBox="1"/>
            <p:nvPr/>
          </p:nvSpPr>
          <p:spPr>
            <a:xfrm>
              <a:off x="8718735" y="4339771"/>
              <a:ext cx="465827" cy="133455"/>
            </a:xfrm>
            <a:prstGeom prst="roundRect">
              <a:avLst/>
            </a:prstGeom>
            <a:noFill/>
          </p:spPr>
          <p:txBody>
            <a:bodyPr wrap="square" lIns="0" tIns="0" rIns="0" bIns="0" rtlCol="0">
              <a:noAutofit/>
            </a:bodyPr>
            <a:lstStyle/>
            <a:p>
              <a:pPr algn="ctr"/>
              <a:r>
                <a:rPr lang="en-US" sz="700" dirty="0">
                  <a:solidFill>
                    <a:schemeClr val="bg1"/>
                  </a:solidFill>
                </a:rPr>
                <a:t>UDP port: 25226</a:t>
              </a:r>
            </a:p>
          </p:txBody>
        </p:sp>
        <p:cxnSp>
          <p:nvCxnSpPr>
            <p:cNvPr id="73" name="Straight Arrow Connector 72">
              <a:extLst>
                <a:ext uri="{FF2B5EF4-FFF2-40B4-BE49-F238E27FC236}">
                  <a16:creationId xmlns:a16="http://schemas.microsoft.com/office/drawing/2014/main" id="{9BE68CF2-4303-4BB8-8F65-C55F27283DF9}"/>
                </a:ext>
              </a:extLst>
            </p:cNvPr>
            <p:cNvCxnSpPr/>
            <p:nvPr/>
          </p:nvCxnSpPr>
          <p:spPr>
            <a:xfrm>
              <a:off x="870117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EF2C2F-C867-4116-AF7F-BA6D81BAACA0}"/>
                </a:ext>
              </a:extLst>
            </p:cNvPr>
            <p:cNvCxnSpPr/>
            <p:nvPr/>
          </p:nvCxnSpPr>
          <p:spPr>
            <a:xfrm flipV="1">
              <a:off x="9956619" y="4241181"/>
              <a:ext cx="917402" cy="366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11796AA8-5044-4B97-95A8-F8F9D76FE052}"/>
                </a:ext>
              </a:extLst>
            </p:cNvPr>
            <p:cNvGrpSpPr/>
            <p:nvPr/>
          </p:nvGrpSpPr>
          <p:grpSpPr>
            <a:xfrm>
              <a:off x="7157633" y="2989187"/>
              <a:ext cx="531385" cy="1915027"/>
              <a:chOff x="7157633" y="2542347"/>
              <a:chExt cx="757886" cy="1915027"/>
            </a:xfrm>
          </p:grpSpPr>
          <p:cxnSp>
            <p:nvCxnSpPr>
              <p:cNvPr id="64" name="Straight Arrow Connector 63">
                <a:extLst>
                  <a:ext uri="{FF2B5EF4-FFF2-40B4-BE49-F238E27FC236}">
                    <a16:creationId xmlns:a16="http://schemas.microsoft.com/office/drawing/2014/main" id="{2F230E10-CD65-4183-86AC-C2AA8C48ECAD}"/>
                  </a:ext>
                </a:extLst>
              </p:cNvPr>
              <p:cNvCxnSpPr>
                <a:cxnSpLocks/>
                <a:stCxn id="75" idx="3"/>
              </p:cNvCxnSpPr>
              <p:nvPr/>
            </p:nvCxnSpPr>
            <p:spPr>
              <a:xfrm>
                <a:off x="7157633" y="2542347"/>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9596C84-117A-42C4-947B-26FD464B3BC8}"/>
                  </a:ext>
                </a:extLst>
              </p:cNvPr>
              <p:cNvCxnSpPr>
                <a:cxnSpLocks/>
                <a:stCxn id="76" idx="3"/>
              </p:cNvCxnSpPr>
              <p:nvPr/>
            </p:nvCxnSpPr>
            <p:spPr>
              <a:xfrm>
                <a:off x="7157633" y="3180689"/>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BB12C8-7D83-43C0-8999-F16E65CB9294}"/>
                  </a:ext>
                </a:extLst>
              </p:cNvPr>
              <p:cNvCxnSpPr>
                <a:cxnSpLocks/>
                <a:stCxn id="78" idx="3"/>
              </p:cNvCxnSpPr>
              <p:nvPr/>
            </p:nvCxnSpPr>
            <p:spPr>
              <a:xfrm flipV="1">
                <a:off x="7157633" y="3808824"/>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909E27-A87A-4452-9332-8C218D56A60C}"/>
                  </a:ext>
                </a:extLst>
              </p:cNvPr>
              <p:cNvCxnSpPr>
                <a:cxnSpLocks/>
                <a:stCxn id="77" idx="3"/>
              </p:cNvCxnSpPr>
              <p:nvPr/>
            </p:nvCxnSpPr>
            <p:spPr>
              <a:xfrm flipV="1">
                <a:off x="7157633" y="3682924"/>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684D2C9-DC86-493D-BAF7-0BD2D5670CB5}"/>
                </a:ext>
              </a:extLst>
            </p:cNvPr>
            <p:cNvSpPr txBox="1"/>
            <p:nvPr/>
          </p:nvSpPr>
          <p:spPr>
            <a:xfrm>
              <a:off x="7476012" y="3147402"/>
              <a:ext cx="1001237" cy="264739"/>
            </a:xfrm>
            <a:prstGeom prst="roundRect">
              <a:avLst/>
            </a:prstGeom>
            <a:noFill/>
          </p:spPr>
          <p:txBody>
            <a:bodyPr wrap="square" lIns="0" tIns="0" rIns="0" bIns="0" rtlCol="0">
              <a:noAutofit/>
            </a:bodyPr>
            <a:lstStyle/>
            <a:p>
              <a:r>
                <a:rPr lang="en-US" sz="700">
                  <a:solidFill>
                    <a:schemeClr val="bg1"/>
                  </a:solidFill>
                </a:rPr>
                <a:t>Syslog</a:t>
              </a:r>
            </a:p>
            <a:p>
              <a:r>
                <a:rPr lang="en-US" sz="700">
                  <a:solidFill>
                    <a:schemeClr val="bg1"/>
                  </a:solidFill>
                </a:rPr>
                <a:t>Over UDP, TCP, or TLS default port: 514</a:t>
              </a:r>
            </a:p>
          </p:txBody>
        </p:sp>
        <p:sp>
          <p:nvSpPr>
            <p:cNvPr id="84" name="TextBox 83">
              <a:extLst>
                <a:ext uri="{FF2B5EF4-FFF2-40B4-BE49-F238E27FC236}">
                  <a16:creationId xmlns:a16="http://schemas.microsoft.com/office/drawing/2014/main" id="{4B22CDE9-CD29-4085-8C83-E638EA1A045F}"/>
                </a:ext>
              </a:extLst>
            </p:cNvPr>
            <p:cNvSpPr txBox="1"/>
            <p:nvPr/>
          </p:nvSpPr>
          <p:spPr>
            <a:xfrm>
              <a:off x="10304480" y="4339771"/>
              <a:ext cx="369887" cy="264739"/>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Restful API over TLS</a:t>
              </a:r>
              <a:br>
                <a:rPr lang="en-US" sz="700">
                  <a:gradFill>
                    <a:gsLst>
                      <a:gs pos="2917">
                        <a:schemeClr val="tx1"/>
                      </a:gs>
                      <a:gs pos="30000">
                        <a:schemeClr val="tx1"/>
                      </a:gs>
                    </a:gsLst>
                    <a:lin ang="5400000" scaled="0"/>
                  </a:gradFill>
                </a:rPr>
              </a:br>
              <a:r>
                <a:rPr lang="en-US" sz="700">
                  <a:gradFill>
                    <a:gsLst>
                      <a:gs pos="2917">
                        <a:schemeClr val="tx1"/>
                      </a:gs>
                      <a:gs pos="30000">
                        <a:schemeClr val="tx1"/>
                      </a:gs>
                    </a:gsLst>
                    <a:lin ang="5400000" scaled="0"/>
                  </a:gradFill>
                </a:rPr>
                <a:t>port: 443</a:t>
              </a:r>
            </a:p>
          </p:txBody>
        </p:sp>
      </p:grpSp>
      <p:grpSp>
        <p:nvGrpSpPr>
          <p:cNvPr id="6" name="Group 5">
            <a:extLst>
              <a:ext uri="{FF2B5EF4-FFF2-40B4-BE49-F238E27FC236}">
                <a16:creationId xmlns:a16="http://schemas.microsoft.com/office/drawing/2014/main" id="{ABFA3652-8F0D-40E6-8354-41DFF12D7E91}"/>
              </a:ext>
            </a:extLst>
          </p:cNvPr>
          <p:cNvGrpSpPr/>
          <p:nvPr/>
        </p:nvGrpSpPr>
        <p:grpSpPr>
          <a:xfrm>
            <a:off x="6442939" y="2468723"/>
            <a:ext cx="5237590" cy="3156267"/>
            <a:chOff x="6442939" y="2468723"/>
            <a:chExt cx="5237590" cy="3156267"/>
          </a:xfrm>
        </p:grpSpPr>
        <p:grpSp>
          <p:nvGrpSpPr>
            <p:cNvPr id="3" name="Group 2">
              <a:extLst>
                <a:ext uri="{FF2B5EF4-FFF2-40B4-BE49-F238E27FC236}">
                  <a16:creationId xmlns:a16="http://schemas.microsoft.com/office/drawing/2014/main" id="{4F28B657-6386-4531-9B7B-A1D32B9A4D5E}"/>
                </a:ext>
              </a:extLst>
            </p:cNvPr>
            <p:cNvGrpSpPr/>
            <p:nvPr/>
          </p:nvGrpSpPr>
          <p:grpSpPr>
            <a:xfrm>
              <a:off x="6442939" y="2468723"/>
              <a:ext cx="5237590" cy="3156267"/>
              <a:chOff x="584995" y="2274730"/>
              <a:chExt cx="5237590" cy="3156267"/>
            </a:xfrm>
          </p:grpSpPr>
          <p:sp>
            <p:nvSpPr>
              <p:cNvPr id="7" name="Rectangle: Rounded Corners 6">
                <a:extLst>
                  <a:ext uri="{FF2B5EF4-FFF2-40B4-BE49-F238E27FC236}">
                    <a16:creationId xmlns:a16="http://schemas.microsoft.com/office/drawing/2014/main" id="{2F180997-CDCD-4C9B-A09B-BC69F7D07737}"/>
                  </a:ext>
                </a:extLst>
              </p:cNvPr>
              <p:cNvSpPr/>
              <p:nvPr/>
            </p:nvSpPr>
            <p:spPr bwMode="auto">
              <a:xfrm>
                <a:off x="584995" y="2274730"/>
                <a:ext cx="1079708" cy="3156267"/>
              </a:xfrm>
              <a:prstGeom prst="roundRect">
                <a:avLst>
                  <a:gd name="adj" fmla="val 784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ea typeface="Segoe UI" pitchFamily="34" charset="0"/>
                    <a:cs typeface="Segoe UI" pitchFamily="34" charset="0"/>
                  </a:rPr>
                  <a:t>On prem</a:t>
                </a:r>
              </a:p>
            </p:txBody>
          </p:sp>
          <p:grpSp>
            <p:nvGrpSpPr>
              <p:cNvPr id="4" name="Group 3">
                <a:extLst>
                  <a:ext uri="{FF2B5EF4-FFF2-40B4-BE49-F238E27FC236}">
                    <a16:creationId xmlns:a16="http://schemas.microsoft.com/office/drawing/2014/main" id="{B83BCE3B-D8C1-4215-8FC5-AB2A16791D13}"/>
                  </a:ext>
                </a:extLst>
              </p:cNvPr>
              <p:cNvGrpSpPr/>
              <p:nvPr/>
            </p:nvGrpSpPr>
            <p:grpSpPr>
              <a:xfrm>
                <a:off x="749119" y="2773800"/>
                <a:ext cx="751459" cy="2460793"/>
                <a:chOff x="827393" y="2017713"/>
                <a:chExt cx="1109846" cy="2864893"/>
              </a:xfrm>
            </p:grpSpPr>
            <p:sp>
              <p:nvSpPr>
                <p:cNvPr id="9" name="Rectangle 8">
                  <a:extLst>
                    <a:ext uri="{FF2B5EF4-FFF2-40B4-BE49-F238E27FC236}">
                      <a16:creationId xmlns:a16="http://schemas.microsoft.com/office/drawing/2014/main" id="{D8C6E513-5505-4887-80E9-50DCE88F4EDF}"/>
                    </a:ext>
                  </a:extLst>
                </p:cNvPr>
                <p:cNvSpPr/>
                <p:nvPr/>
              </p:nvSpPr>
              <p:spPr bwMode="auto">
                <a:xfrm>
                  <a:off x="827393" y="2017713"/>
                  <a:ext cx="1109846" cy="635389"/>
                </a:xfrm>
                <a:prstGeom prst="roundRect">
                  <a:avLst>
                    <a:gd name="adj" fmla="val 619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6" name="Rectangle 15">
                  <a:extLst>
                    <a:ext uri="{FF2B5EF4-FFF2-40B4-BE49-F238E27FC236}">
                      <a16:creationId xmlns:a16="http://schemas.microsoft.com/office/drawing/2014/main" id="{1FC090C0-E499-481B-9A55-5C06E82CCDCF}"/>
                    </a:ext>
                  </a:extLst>
                </p:cNvPr>
                <p:cNvSpPr/>
                <p:nvPr/>
              </p:nvSpPr>
              <p:spPr bwMode="auto">
                <a:xfrm>
                  <a:off x="827393" y="2760881"/>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7" name="Rectangle 16">
                  <a:extLst>
                    <a:ext uri="{FF2B5EF4-FFF2-40B4-BE49-F238E27FC236}">
                      <a16:creationId xmlns:a16="http://schemas.microsoft.com/office/drawing/2014/main" id="{F2A27E0D-F0B6-4036-917A-FE9FE82E6239}"/>
                    </a:ext>
                  </a:extLst>
                </p:cNvPr>
                <p:cNvSpPr/>
                <p:nvPr/>
              </p:nvSpPr>
              <p:spPr bwMode="auto">
                <a:xfrm>
                  <a:off x="827393" y="3504049"/>
                  <a:ext cx="1109846" cy="635389"/>
                </a:xfrm>
                <a:prstGeom prst="roundRect">
                  <a:avLst>
                    <a:gd name="adj" fmla="val 89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8" name="Rectangle 17">
                  <a:extLst>
                    <a:ext uri="{FF2B5EF4-FFF2-40B4-BE49-F238E27FC236}">
                      <a16:creationId xmlns:a16="http://schemas.microsoft.com/office/drawing/2014/main" id="{95338852-343A-46AB-BFE1-359A22733590}"/>
                    </a:ext>
                  </a:extLst>
                </p:cNvPr>
                <p:cNvSpPr/>
                <p:nvPr/>
              </p:nvSpPr>
              <p:spPr bwMode="auto">
                <a:xfrm>
                  <a:off x="827393" y="4247217"/>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19" name="Rectangle: Rounded Corners 18">
                <a:extLst>
                  <a:ext uri="{FF2B5EF4-FFF2-40B4-BE49-F238E27FC236}">
                    <a16:creationId xmlns:a16="http://schemas.microsoft.com/office/drawing/2014/main" id="{BA002886-32FF-4EFE-972B-CB83E9545231}"/>
                  </a:ext>
                </a:extLst>
              </p:cNvPr>
              <p:cNvSpPr/>
              <p:nvPr/>
            </p:nvSpPr>
            <p:spPr bwMode="auto">
              <a:xfrm>
                <a:off x="2114064" y="3115549"/>
                <a:ext cx="3708521" cy="1777294"/>
              </a:xfrm>
              <a:prstGeom prst="roundRect">
                <a:avLst>
                  <a:gd name="adj" fmla="val 5734"/>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20" name="Rectangle: Rounded Corners 19">
                <a:extLst>
                  <a:ext uri="{FF2B5EF4-FFF2-40B4-BE49-F238E27FC236}">
                    <a16:creationId xmlns:a16="http://schemas.microsoft.com/office/drawing/2014/main" id="{A91D336A-362B-4D52-89CD-135264DE2450}"/>
                  </a:ext>
                </a:extLst>
              </p:cNvPr>
              <p:cNvSpPr/>
              <p:nvPr/>
            </p:nvSpPr>
            <p:spPr bwMode="auto">
              <a:xfrm>
                <a:off x="2278930" y="3604492"/>
                <a:ext cx="2333869" cy="1084336"/>
              </a:xfrm>
              <a:prstGeom prst="roundRect">
                <a:avLst>
                  <a:gd name="adj" fmla="val 5072"/>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21" name="Rectangle: Rounded Corners 20">
                <a:extLst>
                  <a:ext uri="{FF2B5EF4-FFF2-40B4-BE49-F238E27FC236}">
                    <a16:creationId xmlns:a16="http://schemas.microsoft.com/office/drawing/2014/main" id="{A0DE53F6-B817-4BB7-949A-57D5E026D091}"/>
                  </a:ext>
                </a:extLst>
              </p:cNvPr>
              <p:cNvSpPr/>
              <p:nvPr/>
            </p:nvSpPr>
            <p:spPr bwMode="auto">
              <a:xfrm>
                <a:off x="4798455" y="3898817"/>
                <a:ext cx="859264" cy="684728"/>
              </a:xfrm>
              <a:prstGeom prst="roundRect">
                <a:avLst>
                  <a:gd name="adj" fmla="val 77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23" name="Rectangle: Rounded Corners 22">
                <a:extLst>
                  <a:ext uri="{FF2B5EF4-FFF2-40B4-BE49-F238E27FC236}">
                    <a16:creationId xmlns:a16="http://schemas.microsoft.com/office/drawing/2014/main" id="{0346B3CC-D1CC-4C54-9C6A-DE0CFF829CDF}"/>
                  </a:ext>
                </a:extLst>
              </p:cNvPr>
              <p:cNvSpPr/>
              <p:nvPr/>
            </p:nvSpPr>
            <p:spPr bwMode="auto">
              <a:xfrm>
                <a:off x="2423330" y="3946701"/>
                <a:ext cx="789621" cy="596280"/>
              </a:xfrm>
              <a:prstGeom prst="roundRect">
                <a:avLst>
                  <a:gd name="adj" fmla="val 7722"/>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25" name="Rectangle: Rounded Corners 24">
                <a:extLst>
                  <a:ext uri="{FF2B5EF4-FFF2-40B4-BE49-F238E27FC236}">
                    <a16:creationId xmlns:a16="http://schemas.microsoft.com/office/drawing/2014/main" id="{13FF408C-670F-4E16-BED0-B657E6D9154F}"/>
                  </a:ext>
                </a:extLst>
              </p:cNvPr>
              <p:cNvSpPr/>
              <p:nvPr/>
            </p:nvSpPr>
            <p:spPr bwMode="auto">
              <a:xfrm>
                <a:off x="3678778" y="3946701"/>
                <a:ext cx="789621" cy="596280"/>
              </a:xfrm>
              <a:prstGeom prst="roundRect">
                <a:avLst>
                  <a:gd name="adj" fmla="val 10277"/>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26" name="TextBox 25">
                <a:extLst>
                  <a:ext uri="{FF2B5EF4-FFF2-40B4-BE49-F238E27FC236}">
                    <a16:creationId xmlns:a16="http://schemas.microsoft.com/office/drawing/2014/main" id="{231049C7-57F1-4E6B-91FA-AFF09A47511D}"/>
                  </a:ext>
                </a:extLst>
              </p:cNvPr>
              <p:cNvSpPr txBox="1"/>
              <p:nvPr/>
            </p:nvSpPr>
            <p:spPr>
              <a:xfrm>
                <a:off x="3291083" y="4330580"/>
                <a:ext cx="309563" cy="105746"/>
              </a:xfrm>
              <a:prstGeom prst="rect">
                <a:avLst/>
              </a:prstGeom>
              <a:noFill/>
            </p:spPr>
            <p:txBody>
              <a:bodyPr wrap="square" lIns="0" tIns="0" rIns="0" bIns="0" rtlCol="0">
                <a:noAutofit/>
              </a:bodyPr>
              <a:lstStyle/>
              <a:p>
                <a:pPr algn="ctr"/>
                <a:r>
                  <a:rPr lang="en-US" sz="700" dirty="0">
                    <a:solidFill>
                      <a:schemeClr val="bg1"/>
                    </a:solidFill>
                  </a:rPr>
                  <a:t>UDP port 25226</a:t>
                </a:r>
              </a:p>
            </p:txBody>
          </p:sp>
          <p:cxnSp>
            <p:nvCxnSpPr>
              <p:cNvPr id="28" name="Straight Arrow Connector 27">
                <a:extLst>
                  <a:ext uri="{FF2B5EF4-FFF2-40B4-BE49-F238E27FC236}">
                    <a16:creationId xmlns:a16="http://schemas.microsoft.com/office/drawing/2014/main" id="{C4B1B20B-BB9C-4F2E-A0B7-BECA1D4BF3A5}"/>
                  </a:ext>
                </a:extLst>
              </p:cNvPr>
              <p:cNvCxnSpPr/>
              <p:nvPr/>
            </p:nvCxnSpPr>
            <p:spPr>
              <a:xfrm>
                <a:off x="321295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23A476-3A57-4A17-B75F-7C66F89CAF56}"/>
                  </a:ext>
                </a:extLst>
              </p:cNvPr>
              <p:cNvCxnSpPr/>
              <p:nvPr/>
            </p:nvCxnSpPr>
            <p:spPr>
              <a:xfrm flipV="1">
                <a:off x="4468399" y="4241180"/>
                <a:ext cx="330056" cy="3661"/>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42AC6A79-F4D7-426D-8D76-63D0A69531BA}"/>
                  </a:ext>
                </a:extLst>
              </p:cNvPr>
              <p:cNvCxnSpPr>
                <a:cxnSpLocks/>
                <a:stCxn id="9" idx="3"/>
              </p:cNvCxnSpPr>
              <p:nvPr/>
            </p:nvCxnSpPr>
            <p:spPr>
              <a:xfrm>
                <a:off x="1500578" y="3046683"/>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7D203B7-27AD-4EF7-98C0-4D9C48D882E5}"/>
                  </a:ext>
                </a:extLst>
              </p:cNvPr>
              <p:cNvCxnSpPr>
                <a:cxnSpLocks/>
                <a:stCxn id="16" idx="3"/>
              </p:cNvCxnSpPr>
              <p:nvPr/>
            </p:nvCxnSpPr>
            <p:spPr>
              <a:xfrm>
                <a:off x="1500578" y="3685025"/>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B4DACE-8EA5-4472-AD0F-5C9ED0996C4B}"/>
                  </a:ext>
                </a:extLst>
              </p:cNvPr>
              <p:cNvCxnSpPr>
                <a:cxnSpLocks/>
                <a:stCxn id="18" idx="3"/>
              </p:cNvCxnSpPr>
              <p:nvPr/>
            </p:nvCxnSpPr>
            <p:spPr>
              <a:xfrm flipV="1">
                <a:off x="1500578" y="4313160"/>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03F292-64E3-4105-873D-0D324DCA819E}"/>
                  </a:ext>
                </a:extLst>
              </p:cNvPr>
              <p:cNvCxnSpPr>
                <a:cxnSpLocks/>
                <a:stCxn id="17" idx="3"/>
              </p:cNvCxnSpPr>
              <p:nvPr/>
            </p:nvCxnSpPr>
            <p:spPr>
              <a:xfrm flipV="1">
                <a:off x="1500578" y="4187260"/>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44" name="Graphic 43">
              <a:extLst>
                <a:ext uri="{FF2B5EF4-FFF2-40B4-BE49-F238E27FC236}">
                  <a16:creationId xmlns:a16="http://schemas.microsoft.com/office/drawing/2014/main" id="{4E7A856A-7614-4EFB-86A4-AD7E11D581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7465" y="4882820"/>
              <a:ext cx="466629" cy="466629"/>
            </a:xfrm>
            <a:prstGeom prst="rect">
              <a:avLst/>
            </a:prstGeom>
          </p:spPr>
        </p:pic>
      </p:grpSp>
    </p:spTree>
    <p:extLst>
      <p:ext uri="{BB962C8B-B14F-4D97-AF65-F5344CB8AC3E}">
        <p14:creationId xmlns:p14="http://schemas.microsoft.com/office/powerpoint/2010/main" val="395138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Customer-managed key</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sz="quarter" idx="10"/>
          </p:nvPr>
        </p:nvSpPr>
        <p:spPr>
          <a:xfrm>
            <a:off x="584200" y="1435100"/>
            <a:ext cx="11018838" cy="5010602"/>
          </a:xfrm>
        </p:spPr>
        <p:txBody>
          <a:bodyPr/>
          <a:lstStyle/>
          <a:p>
            <a:r>
              <a:rPr lang="en-US" dirty="0"/>
              <a:t>All data saved or sent to Sentinel can be encrypted with CMK</a:t>
            </a:r>
          </a:p>
          <a:p>
            <a:r>
              <a:rPr lang="en-US" dirty="0"/>
              <a:t>Only available to new customers</a:t>
            </a:r>
          </a:p>
          <a:p>
            <a:pPr lvl="1"/>
            <a:r>
              <a:rPr lang="en-US" dirty="0"/>
              <a:t>Request at </a:t>
            </a:r>
            <a:r>
              <a:rPr lang="en-US" dirty="0">
                <a:hlinkClick r:id="rId3"/>
              </a:rPr>
              <a:t>azuresentinelCMK@microsoft.com</a:t>
            </a:r>
            <a:endParaRPr lang="en-US" dirty="0"/>
          </a:p>
          <a:p>
            <a:r>
              <a:rPr lang="en-US" dirty="0"/>
              <a:t>Limited regions</a:t>
            </a:r>
          </a:p>
          <a:p>
            <a:pPr lvl="1"/>
            <a:r>
              <a:rPr lang="en-US" dirty="0"/>
              <a:t>East US</a:t>
            </a:r>
          </a:p>
          <a:p>
            <a:pPr lvl="1"/>
            <a:r>
              <a:rPr lang="en-US" dirty="0"/>
              <a:t>West US 2</a:t>
            </a:r>
          </a:p>
          <a:p>
            <a:pPr lvl="1"/>
            <a:r>
              <a:rPr lang="en-US" dirty="0"/>
              <a:t>South Central US</a:t>
            </a:r>
          </a:p>
          <a:p>
            <a:r>
              <a:rPr lang="en-US" dirty="0"/>
              <a:t>Larger workloads</a:t>
            </a:r>
          </a:p>
          <a:p>
            <a:pPr lvl="1"/>
            <a:r>
              <a:rPr lang="en-US" dirty="0"/>
              <a:t>1TB per-day or more of data ingested in Sentinel </a:t>
            </a:r>
          </a:p>
          <a:p>
            <a:endParaRPr lang="en-US" dirty="0"/>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Azure Sentinel connectors</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a:xfrm>
            <a:off x="588263" y="3150413"/>
            <a:ext cx="4159950" cy="553998"/>
          </a:xfrm>
        </p:spPr>
        <p:txBody>
          <a:bodyPr/>
          <a:lstStyle/>
          <a:p>
            <a:r>
              <a:rPr lang="en-US" dirty="0"/>
              <a:t>Analytics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4074" y="2309812"/>
            <a:ext cx="3182027" cy="553998"/>
          </a:xfrm>
        </p:spPr>
        <p:txBody>
          <a:bodyPr/>
          <a:lstStyle/>
          <a:p>
            <a:pPr algn="ctr"/>
            <a:r>
              <a:rPr lang="en-US" dirty="0"/>
              <a:t>Analytics</a:t>
            </a:r>
          </a:p>
        </p:txBody>
      </p:sp>
      <p:sp>
        <p:nvSpPr>
          <p:cNvPr id="7" name="Text Placeholder 6">
            <a:extLst>
              <a:ext uri="{FF2B5EF4-FFF2-40B4-BE49-F238E27FC236}">
                <a16:creationId xmlns:a16="http://schemas.microsoft.com/office/drawing/2014/main" id="{780CBD36-111A-451B-9276-387D5EE3B08E}"/>
              </a:ext>
            </a:extLst>
          </p:cNvPr>
          <p:cNvSpPr>
            <a:spLocks noGrp="1"/>
          </p:cNvSpPr>
          <p:nvPr>
            <p:ph type="body" sz="quarter" idx="11"/>
          </p:nvPr>
        </p:nvSpPr>
        <p:spPr>
          <a:xfrm>
            <a:off x="4354523" y="2309812"/>
            <a:ext cx="7254865" cy="3278846"/>
          </a:xfrm>
        </p:spPr>
        <p:txBody>
          <a:bodyPr/>
          <a:lstStyle/>
          <a:p>
            <a:r>
              <a:rPr lang="en-US" dirty="0"/>
              <a:t>You got data… now what?  </a:t>
            </a:r>
          </a:p>
          <a:p>
            <a:pPr lvl="1"/>
            <a:r>
              <a:rPr lang="en-US" dirty="0"/>
              <a:t>Create Analytics to detect suspicious activity!</a:t>
            </a:r>
          </a:p>
          <a:p>
            <a:r>
              <a:rPr lang="en-US" dirty="0"/>
              <a:t>Enable Microsoft Security rules</a:t>
            </a:r>
          </a:p>
          <a:p>
            <a:r>
              <a:rPr lang="en-US" dirty="0"/>
              <a:t>Enable built-in rules</a:t>
            </a:r>
          </a:p>
          <a:p>
            <a:r>
              <a:rPr lang="en-US" dirty="0"/>
              <a:t>Use GitHub</a:t>
            </a:r>
          </a:p>
          <a:p>
            <a:r>
              <a:rPr lang="en-US" dirty="0"/>
              <a:t>Build custom detections</a:t>
            </a:r>
          </a:p>
        </p:txBody>
      </p:sp>
      <p:grpSp>
        <p:nvGrpSpPr>
          <p:cNvPr id="4" name="Group 3">
            <a:extLst>
              <a:ext uri="{FF2B5EF4-FFF2-40B4-BE49-F238E27FC236}">
                <a16:creationId xmlns:a16="http://schemas.microsoft.com/office/drawing/2014/main" id="{16DEB69D-0D68-4076-81D5-7E392667EA9E}"/>
              </a:ext>
            </a:extLst>
          </p:cNvPr>
          <p:cNvGrpSpPr/>
          <p:nvPr/>
        </p:nvGrpSpPr>
        <p:grpSpPr>
          <a:xfrm>
            <a:off x="478377" y="2804312"/>
            <a:ext cx="3473421" cy="2925416"/>
            <a:chOff x="6518276" y="1436687"/>
            <a:chExt cx="5870574" cy="4202113"/>
          </a:xfrm>
        </p:grpSpPr>
        <p:pic>
          <p:nvPicPr>
            <p:cNvPr id="5" name="Picture 4">
              <a:extLst>
                <a:ext uri="{FF2B5EF4-FFF2-40B4-BE49-F238E27FC236}">
                  <a16:creationId xmlns:a16="http://schemas.microsoft.com/office/drawing/2014/main" id="{4F52805F-E0B7-4910-B01F-E2CB610D962E}"/>
                </a:ext>
              </a:extLst>
            </p:cNvPr>
            <p:cNvPicPr>
              <a:picLocks noChangeAspect="1"/>
            </p:cNvPicPr>
            <p:nvPr/>
          </p:nvPicPr>
          <p:blipFill rotWithShape="1">
            <a:blip r:embed="rId3"/>
            <a:srcRect l="306" r="1"/>
            <a:stretch/>
          </p:blipFill>
          <p:spPr>
            <a:xfrm>
              <a:off x="6793266" y="1923973"/>
              <a:ext cx="5149497" cy="3215377"/>
            </a:xfrm>
            <a:prstGeom prst="rect">
              <a:avLst/>
            </a:prstGeom>
            <a:noFill/>
          </p:spPr>
        </p:pic>
        <p:pic>
          <p:nvPicPr>
            <p:cNvPr id="9" name="Picture 8" descr="A picture containing black, monitor, sitting, dark&#10;&#10;Description automatically generated">
              <a:extLst>
                <a:ext uri="{FF2B5EF4-FFF2-40B4-BE49-F238E27FC236}">
                  <a16:creationId xmlns:a16="http://schemas.microsoft.com/office/drawing/2014/main" id="{E1289190-94AA-41A5-8A95-BCABD6EB0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18276" y="1436687"/>
              <a:ext cx="5870574" cy="4202113"/>
            </a:xfrm>
            <a:prstGeom prst="rect">
              <a:avLst/>
            </a:prstGeom>
          </p:spPr>
        </p:pic>
      </p:grpSp>
    </p:spTree>
    <p:extLst>
      <p:ext uri="{BB962C8B-B14F-4D97-AF65-F5344CB8AC3E}">
        <p14:creationId xmlns:p14="http://schemas.microsoft.com/office/powerpoint/2010/main" val="3065639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a:t>
            </a:r>
          </a:p>
          <a:p>
            <a:r>
              <a:rPr lang="en-US" dirty="0"/>
              <a:t>Analytics</a:t>
            </a:r>
          </a:p>
          <a:p>
            <a:r>
              <a:rPr lang="en-US" dirty="0"/>
              <a:t>Visualize</a:t>
            </a:r>
          </a:p>
          <a:p>
            <a:r>
              <a:rPr lang="en-US" dirty="0"/>
              <a:t>Security orchestration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A7DFE7-C91A-4F3D-8BAD-8F7DBD0E20D3}"/>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60992F9-31B1-49A6-B3ED-B707A7263344}"/>
              </a:ext>
            </a:extLst>
          </p:cNvPr>
          <p:cNvSpPr>
            <a:spLocks noGrp="1"/>
          </p:cNvSpPr>
          <p:nvPr>
            <p:ph type="body" sz="quarter" idx="10"/>
          </p:nvPr>
        </p:nvSpPr>
        <p:spPr/>
        <p:txBody>
          <a:bodyPr/>
          <a:lstStyle/>
          <a:p>
            <a:r>
              <a:rPr lang="en-US" dirty="0"/>
              <a:t>Microsoft incident creation rules</a:t>
            </a:r>
          </a:p>
        </p:txBody>
      </p:sp>
    </p:spTree>
    <p:extLst>
      <p:ext uri="{BB962C8B-B14F-4D97-AF65-F5344CB8AC3E}">
        <p14:creationId xmlns:p14="http://schemas.microsoft.com/office/powerpoint/2010/main" val="29499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521267F-4E90-43B7-91D0-AD2857287322}"/>
              </a:ext>
            </a:extLst>
          </p:cNvPr>
          <p:cNvSpPr/>
          <p:nvPr/>
        </p:nvSpPr>
        <p:spPr bwMode="auto">
          <a:xfrm>
            <a:off x="6019800" y="1613643"/>
            <a:ext cx="5583936" cy="4799856"/>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285750" marR="0" lvl="0" indent="0" algn="l" defTabSz="914192" rtl="0" eaLnBrk="1" fontAlgn="auto" latinLnBrk="0" hangingPunct="1">
              <a:lnSpc>
                <a:spcPct val="100000"/>
              </a:lnSpc>
              <a:spcBef>
                <a:spcPct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1E2BD316-C42C-466A-B4CB-4E1AE9ED2F15}"/>
              </a:ext>
            </a:extLst>
          </p:cNvPr>
          <p:cNvPicPr>
            <a:picLocks noChangeAspect="1"/>
          </p:cNvPicPr>
          <p:nvPr/>
        </p:nvPicPr>
        <p:blipFill rotWithShape="1">
          <a:blip r:embed="rId3"/>
          <a:srcRect b="1139"/>
          <a:stretch/>
        </p:blipFill>
        <p:spPr>
          <a:xfrm>
            <a:off x="6479328" y="2009730"/>
            <a:ext cx="4664880" cy="4007682"/>
          </a:xfrm>
          <a:prstGeom prst="rect">
            <a:avLst/>
          </a:prstGeom>
        </p:spPr>
      </p:pic>
      <p:sp>
        <p:nvSpPr>
          <p:cNvPr id="3" name="Title 2">
            <a:extLst>
              <a:ext uri="{FF2B5EF4-FFF2-40B4-BE49-F238E27FC236}">
                <a16:creationId xmlns:a16="http://schemas.microsoft.com/office/drawing/2014/main" id="{80D1577F-B5D9-49A2-8D78-5A6DE7A1273B}"/>
              </a:ext>
            </a:extLst>
          </p:cNvPr>
          <p:cNvSpPr>
            <a:spLocks noGrp="1"/>
          </p:cNvSpPr>
          <p:nvPr>
            <p:ph type="title"/>
          </p:nvPr>
        </p:nvSpPr>
        <p:spPr/>
        <p:txBody>
          <a:bodyPr/>
          <a:lstStyle/>
          <a:p>
            <a:r>
              <a:rPr lang="en-US" dirty="0"/>
              <a:t>Increase your catch rate</a:t>
            </a:r>
            <a:br>
              <a:rPr lang="en-US" dirty="0"/>
            </a:br>
            <a:endParaRPr lang="en-US" dirty="0"/>
          </a:p>
        </p:txBody>
      </p:sp>
      <p:sp>
        <p:nvSpPr>
          <p:cNvPr id="20" name="TextBox 19">
            <a:extLst>
              <a:ext uri="{FF2B5EF4-FFF2-40B4-BE49-F238E27FC236}">
                <a16:creationId xmlns:a16="http://schemas.microsoft.com/office/drawing/2014/main" id="{06DD5A48-A2DC-4466-86A9-67BB1DE96519}"/>
              </a:ext>
            </a:extLst>
          </p:cNvPr>
          <p:cNvSpPr txBox="1"/>
          <p:nvPr/>
        </p:nvSpPr>
        <p:spPr>
          <a:xfrm>
            <a:off x="588261" y="2157332"/>
            <a:ext cx="5200959" cy="3314927"/>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800" b="0" i="0" u="none" strike="noStrike" kern="1200" cap="none" spc="0" normalizeH="0" baseline="0" noProof="0" dirty="0">
                <a:ln>
                  <a:noFill/>
                </a:ln>
                <a:effectLst/>
                <a:uLnTx/>
                <a:uFillTx/>
                <a:ea typeface="+mn-ea"/>
                <a:cs typeface="+mn-cs"/>
              </a:rPr>
              <a:t>Use built–in models – no ML experience required</a:t>
            </a:r>
          </a:p>
          <a:p>
            <a:pPr marL="914383" lvl="1" indent="-457200">
              <a:spcAft>
                <a:spcPts val="1200"/>
              </a:spcAft>
              <a:buFont typeface="Arial" panose="020B0604020202020204" pitchFamily="34" charset="0"/>
              <a:buChar char="•"/>
              <a:defRPr/>
            </a:pPr>
            <a:r>
              <a:rPr kumimoji="0" lang="en-US" sz="2000" b="0" i="0" u="none" strike="noStrike" kern="1200" cap="none" spc="0" normalizeH="0" baseline="0" noProof="0" dirty="0">
                <a:ln>
                  <a:noFill/>
                </a:ln>
                <a:effectLst/>
                <a:uLnTx/>
                <a:uFillTx/>
                <a:ea typeface="+mn-ea"/>
                <a:cs typeface="+mn-cs"/>
              </a:rPr>
              <a:t>Detects anomalies using transferred learning </a:t>
            </a:r>
          </a:p>
          <a:p>
            <a:pPr marL="914383" lvl="1" indent="-457200">
              <a:spcAft>
                <a:spcPts val="1200"/>
              </a:spcAft>
              <a:buFont typeface="Arial" panose="020B0604020202020204" pitchFamily="34" charset="0"/>
              <a:buChar char="•"/>
              <a:defRPr/>
            </a:pPr>
            <a:r>
              <a:rPr kumimoji="0" lang="en-US" sz="2000" b="0" i="0" u="none" strike="noStrike" kern="1200" cap="none" spc="0" normalizeH="0" baseline="0" noProof="0" dirty="0">
                <a:ln>
                  <a:noFill/>
                </a:ln>
                <a:effectLst/>
                <a:uLnTx/>
                <a:uFillTx/>
                <a:ea typeface="+mn-ea"/>
                <a:cs typeface="+mn-cs"/>
              </a:rPr>
              <a:t>Fuses data sources to detect threats that span the kill chain</a:t>
            </a:r>
          </a:p>
          <a:p>
            <a:pPr marL="914383" lvl="1" indent="-457200">
              <a:spcAft>
                <a:spcPts val="1200"/>
              </a:spcAft>
              <a:buFont typeface="Arial" panose="020B0604020202020204" pitchFamily="34" charset="0"/>
              <a:buChar char="•"/>
              <a:defRPr/>
            </a:pPr>
            <a:r>
              <a:rPr kumimoji="0" lang="en-US" sz="2000" b="0" i="0" u="none" strike="noStrike" kern="1200" cap="none" spc="0" normalizeH="0" baseline="0" noProof="0" dirty="0">
                <a:ln>
                  <a:noFill/>
                </a:ln>
                <a:effectLst/>
                <a:uLnTx/>
                <a:uFillTx/>
                <a:ea typeface="+mn-ea"/>
                <a:cs typeface="+mn-cs"/>
              </a:rPr>
              <a:t>Simply connect your data and learning begins </a:t>
            </a:r>
          </a:p>
        </p:txBody>
      </p:sp>
    </p:spTree>
    <p:extLst>
      <p:ext uri="{BB962C8B-B14F-4D97-AF65-F5344CB8AC3E}">
        <p14:creationId xmlns:p14="http://schemas.microsoft.com/office/powerpoint/2010/main" val="2245227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48893" y="2309812"/>
            <a:ext cx="3182027" cy="1107996"/>
          </a:xfrm>
        </p:spPr>
        <p:txBody>
          <a:bodyPr/>
          <a:lstStyle/>
          <a:p>
            <a:pPr algn="ctr"/>
            <a:r>
              <a:rPr lang="en-US" dirty="0"/>
              <a:t>Data visualization</a:t>
            </a:r>
          </a:p>
        </p:txBody>
      </p:sp>
      <p:sp>
        <p:nvSpPr>
          <p:cNvPr id="3" name="Text Placeholder 2">
            <a:extLst>
              <a:ext uri="{FF2B5EF4-FFF2-40B4-BE49-F238E27FC236}">
                <a16:creationId xmlns:a16="http://schemas.microsoft.com/office/drawing/2014/main" id="{3A0C1C6F-7D78-43CB-BC5F-BCEA013E72BD}"/>
              </a:ext>
            </a:extLst>
          </p:cNvPr>
          <p:cNvSpPr>
            <a:spLocks noGrp="1"/>
          </p:cNvSpPr>
          <p:nvPr>
            <p:ph type="body" sz="quarter" idx="11"/>
          </p:nvPr>
        </p:nvSpPr>
        <p:spPr>
          <a:xfrm>
            <a:off x="4354523" y="2309812"/>
            <a:ext cx="7254865" cy="1670201"/>
          </a:xfrm>
        </p:spPr>
        <p:txBody>
          <a:bodyPr/>
          <a:lstStyle/>
          <a:p>
            <a:r>
              <a:rPr lang="en-US" dirty="0"/>
              <a:t>Monitor your data and activity</a:t>
            </a:r>
          </a:p>
          <a:p>
            <a:r>
              <a:rPr lang="en-US" dirty="0"/>
              <a:t>Use built-in workbooks</a:t>
            </a:r>
          </a:p>
          <a:p>
            <a:r>
              <a:rPr lang="en-US" dirty="0"/>
              <a:t>Use Power BI for external users</a:t>
            </a:r>
          </a:p>
        </p:txBody>
      </p:sp>
      <p:grpSp>
        <p:nvGrpSpPr>
          <p:cNvPr id="2" name="Group 1">
            <a:extLst>
              <a:ext uri="{FF2B5EF4-FFF2-40B4-BE49-F238E27FC236}">
                <a16:creationId xmlns:a16="http://schemas.microsoft.com/office/drawing/2014/main" id="{209725E1-ECAC-4958-BD0D-A055776D0C8E}"/>
              </a:ext>
            </a:extLst>
          </p:cNvPr>
          <p:cNvGrpSpPr>
            <a:grpSpLocks noChangeAspect="1"/>
          </p:cNvGrpSpPr>
          <p:nvPr/>
        </p:nvGrpSpPr>
        <p:grpSpPr>
          <a:xfrm>
            <a:off x="502546" y="3523338"/>
            <a:ext cx="3474720" cy="2521602"/>
            <a:chOff x="6569076" y="1436687"/>
            <a:chExt cx="5870574" cy="4202113"/>
          </a:xfrm>
        </p:grpSpPr>
        <p:pic>
          <p:nvPicPr>
            <p:cNvPr id="5" name="Picture 4">
              <a:extLst>
                <a:ext uri="{FF2B5EF4-FFF2-40B4-BE49-F238E27FC236}">
                  <a16:creationId xmlns:a16="http://schemas.microsoft.com/office/drawing/2014/main" id="{213EE064-3670-44D6-B13A-E5EC8745635B}"/>
                </a:ext>
              </a:extLst>
            </p:cNvPr>
            <p:cNvPicPr>
              <a:picLocks noChangeAspect="1"/>
            </p:cNvPicPr>
            <p:nvPr/>
          </p:nvPicPr>
          <p:blipFill rotWithShape="1">
            <a:blip r:embed="rId3"/>
            <a:stretch/>
          </p:blipFill>
          <p:spPr>
            <a:xfrm>
              <a:off x="6862763" y="1922780"/>
              <a:ext cx="5145541" cy="3201670"/>
            </a:xfrm>
            <a:prstGeom prst="rect">
              <a:avLst/>
            </a:prstGeom>
          </p:spPr>
        </p:pic>
        <p:pic>
          <p:nvPicPr>
            <p:cNvPr id="12" name="Picture 11" descr="A picture containing black, monitor, sitting, dark&#10;&#10;Description automatically generated">
              <a:extLst>
                <a:ext uri="{FF2B5EF4-FFF2-40B4-BE49-F238E27FC236}">
                  <a16:creationId xmlns:a16="http://schemas.microsoft.com/office/drawing/2014/main" id="{18E88993-3474-4E4D-A7A0-222263B98B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289391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2873414"/>
            <a:ext cx="4159950" cy="1107996"/>
          </a:xfrm>
        </p:spPr>
        <p:txBody>
          <a:bodyPr/>
          <a:lstStyle/>
          <a:p>
            <a:r>
              <a:rPr lang="en-US" dirty="0"/>
              <a:t>Security orchestration</a:t>
            </a:r>
          </a:p>
        </p:txBody>
      </p:sp>
    </p:spTree>
    <p:extLst>
      <p:ext uri="{BB962C8B-B14F-4D97-AF65-F5344CB8AC3E}">
        <p14:creationId xmlns:p14="http://schemas.microsoft.com/office/powerpoint/2010/main" val="42097577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309812"/>
            <a:ext cx="3182027" cy="553998"/>
          </a:xfrm>
        </p:spPr>
        <p:txBody>
          <a:bodyPr/>
          <a:lstStyle/>
          <a:p>
            <a:pPr algn="ctr"/>
            <a:r>
              <a:rPr lang="en-US" dirty="0"/>
              <a:t>SOAR</a:t>
            </a:r>
          </a:p>
        </p:txBody>
      </p:sp>
      <p:sp>
        <p:nvSpPr>
          <p:cNvPr id="3" name="Text Placeholder 2">
            <a:extLst>
              <a:ext uri="{FF2B5EF4-FFF2-40B4-BE49-F238E27FC236}">
                <a16:creationId xmlns:a16="http://schemas.microsoft.com/office/drawing/2014/main" id="{BBC98A42-FAF2-425C-A701-074AEF68998D}"/>
              </a:ext>
            </a:extLst>
          </p:cNvPr>
          <p:cNvSpPr>
            <a:spLocks noGrp="1"/>
          </p:cNvSpPr>
          <p:nvPr>
            <p:ph type="body" sz="quarter" idx="11"/>
          </p:nvPr>
        </p:nvSpPr>
        <p:spPr>
          <a:xfrm>
            <a:off x="4354523" y="2309812"/>
            <a:ext cx="7254865" cy="1522468"/>
          </a:xfrm>
        </p:spPr>
        <p:txBody>
          <a:bodyPr/>
          <a:lstStyle/>
          <a:p>
            <a:r>
              <a:rPr lang="en-US" dirty="0"/>
              <a:t>Reduce your workload with automation</a:t>
            </a:r>
          </a:p>
          <a:p>
            <a:r>
              <a:rPr lang="en-US" dirty="0"/>
              <a:t>Use GitHub templates	</a:t>
            </a:r>
          </a:p>
          <a:p>
            <a:pPr lvl="1"/>
            <a:r>
              <a:rPr lang="en-US" dirty="0"/>
              <a:t>…. and share your workbooks back!</a:t>
            </a:r>
          </a:p>
        </p:txBody>
      </p:sp>
      <p:grpSp>
        <p:nvGrpSpPr>
          <p:cNvPr id="2" name="Group 1">
            <a:extLst>
              <a:ext uri="{FF2B5EF4-FFF2-40B4-BE49-F238E27FC236}">
                <a16:creationId xmlns:a16="http://schemas.microsoft.com/office/drawing/2014/main" id="{A1DA881E-B744-4D3D-A385-29F7CA1F08F3}"/>
              </a:ext>
            </a:extLst>
          </p:cNvPr>
          <p:cNvGrpSpPr>
            <a:grpSpLocks noChangeAspect="1"/>
          </p:cNvGrpSpPr>
          <p:nvPr/>
        </p:nvGrpSpPr>
        <p:grpSpPr>
          <a:xfrm>
            <a:off x="438869" y="3144912"/>
            <a:ext cx="3474720" cy="2487179"/>
            <a:chOff x="6569076" y="1436687"/>
            <a:chExt cx="5870574" cy="4202113"/>
          </a:xfrm>
        </p:grpSpPr>
        <p:pic>
          <p:nvPicPr>
            <p:cNvPr id="5" name="Picture 4">
              <a:extLst>
                <a:ext uri="{FF2B5EF4-FFF2-40B4-BE49-F238E27FC236}">
                  <a16:creationId xmlns:a16="http://schemas.microsoft.com/office/drawing/2014/main" id="{9620A616-67E4-4479-8545-5BCCBEE14C5F}"/>
                </a:ext>
              </a:extLst>
            </p:cNvPr>
            <p:cNvPicPr>
              <a:picLocks noChangeAspect="1"/>
            </p:cNvPicPr>
            <p:nvPr/>
          </p:nvPicPr>
          <p:blipFill rotWithShape="1">
            <a:blip r:embed="rId3"/>
            <a:stretch/>
          </p:blipFill>
          <p:spPr>
            <a:xfrm>
              <a:off x="6862763" y="1940033"/>
              <a:ext cx="5145541" cy="3138049"/>
            </a:xfrm>
            <a:prstGeom prst="rect">
              <a:avLst/>
            </a:prstGeom>
          </p:spPr>
        </p:pic>
        <p:pic>
          <p:nvPicPr>
            <p:cNvPr id="13" name="Picture 12" descr="A picture containing black, monitor, sitting, dark&#10;&#10;Description automatically generated">
              <a:extLst>
                <a:ext uri="{FF2B5EF4-FFF2-40B4-BE49-F238E27FC236}">
                  <a16:creationId xmlns:a16="http://schemas.microsoft.com/office/drawing/2014/main" id="{41C85DDB-C610-41FF-B70B-64A247FB0D9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103038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92971C-0FF5-4AA2-AEE5-BD32DCB9B464}"/>
              </a:ext>
            </a:extLst>
          </p:cNvPr>
          <p:cNvGrpSpPr/>
          <p:nvPr/>
        </p:nvGrpSpPr>
        <p:grpSpPr>
          <a:xfrm>
            <a:off x="5738132" y="1386522"/>
            <a:ext cx="6453868" cy="5273755"/>
            <a:chOff x="5738132" y="1386522"/>
            <a:chExt cx="6453868" cy="5273755"/>
          </a:xfrm>
        </p:grpSpPr>
        <p:grpSp>
          <p:nvGrpSpPr>
            <p:cNvPr id="13" name="Group 12">
              <a:extLst>
                <a:ext uri="{FF2B5EF4-FFF2-40B4-BE49-F238E27FC236}">
                  <a16:creationId xmlns:a16="http://schemas.microsoft.com/office/drawing/2014/main" id="{1DA9CD06-2D65-412A-A634-D74DF447D2D0}"/>
                </a:ext>
              </a:extLst>
            </p:cNvPr>
            <p:cNvGrpSpPr/>
            <p:nvPr/>
          </p:nvGrpSpPr>
          <p:grpSpPr>
            <a:xfrm>
              <a:off x="5738132" y="1386522"/>
              <a:ext cx="6453868" cy="5273755"/>
              <a:chOff x="5738132" y="1386522"/>
              <a:chExt cx="6453868" cy="5273755"/>
            </a:xfrm>
          </p:grpSpPr>
          <p:sp>
            <p:nvSpPr>
              <p:cNvPr id="17" name="Rectangle: Rounded Corners 16">
                <a:extLst>
                  <a:ext uri="{FF2B5EF4-FFF2-40B4-BE49-F238E27FC236}">
                    <a16:creationId xmlns:a16="http://schemas.microsoft.com/office/drawing/2014/main" id="{F62C77F8-7150-4D3D-9D95-FBC26CDA5B30}"/>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descr="A screenshot of a cell phone&#10;&#10;Description automatically generated">
                <a:extLst>
                  <a:ext uri="{FF2B5EF4-FFF2-40B4-BE49-F238E27FC236}">
                    <a16:creationId xmlns:a16="http://schemas.microsoft.com/office/drawing/2014/main" id="{E9D0A343-728C-44C5-9109-0DAB40569C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a:extLst>
                <a:ext uri="{FF2B5EF4-FFF2-40B4-BE49-F238E27FC236}">
                  <a16:creationId xmlns:a16="http://schemas.microsoft.com/office/drawing/2014/main" id="{CCF0F3BD-8A45-43C2-9F38-4F36975C5B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987" t="5949" r="24306" b="1589"/>
            <a:stretch/>
          </p:blipFill>
          <p:spPr>
            <a:xfrm>
              <a:off x="6240024" y="1853699"/>
              <a:ext cx="5951976" cy="4280401"/>
            </a:xfrm>
            <a:prstGeom prst="rect">
              <a:avLst/>
            </a:prstGeom>
          </p:spPr>
        </p:pic>
      </p:grpSp>
      <p:sp>
        <p:nvSpPr>
          <p:cNvPr id="3" name="Title 2">
            <a:extLst>
              <a:ext uri="{FF2B5EF4-FFF2-40B4-BE49-F238E27FC236}">
                <a16:creationId xmlns:a16="http://schemas.microsoft.com/office/drawing/2014/main" id="{8DBE24B7-EA3B-4794-A014-D79AE42E13BB}"/>
              </a:ext>
            </a:extLst>
          </p:cNvPr>
          <p:cNvSpPr>
            <a:spLocks noGrp="1"/>
          </p:cNvSpPr>
          <p:nvPr>
            <p:ph type="title"/>
          </p:nvPr>
        </p:nvSpPr>
        <p:spPr>
          <a:xfrm>
            <a:off x="519143" y="457200"/>
            <a:ext cx="11087640" cy="553998"/>
          </a:xfrm>
        </p:spPr>
        <p:txBody>
          <a:bodyPr/>
          <a:lstStyle/>
          <a:p>
            <a:r>
              <a:rPr lang="en-US" dirty="0"/>
              <a:t>Automated incident response</a:t>
            </a:r>
          </a:p>
        </p:txBody>
      </p:sp>
      <p:sp>
        <p:nvSpPr>
          <p:cNvPr id="30" name="TextBox 29">
            <a:extLst>
              <a:ext uri="{FF2B5EF4-FFF2-40B4-BE49-F238E27FC236}">
                <a16:creationId xmlns:a16="http://schemas.microsoft.com/office/drawing/2014/main" id="{667B71DC-531B-4EF6-AA69-F677E3C497E1}"/>
              </a:ext>
            </a:extLst>
          </p:cNvPr>
          <p:cNvSpPr txBox="1"/>
          <p:nvPr/>
        </p:nvSpPr>
        <p:spPr>
          <a:xfrm>
            <a:off x="585217" y="2426034"/>
            <a:ext cx="4793207" cy="3250294"/>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Build automated and scalable playbooks that integrate across tools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Choose from a library of samples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Create your own playbooks using 200+ built-in connectors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Trigger a playbook from an alert or </a:t>
            </a:r>
            <a:br>
              <a:rPr kumimoji="0" lang="en-US" sz="2000" b="0" i="0" u="none" strike="noStrike" kern="1200" cap="none" spc="0" normalizeH="0" baseline="0" noProof="0" dirty="0">
                <a:ln>
                  <a:noFill/>
                </a:ln>
                <a:effectLst/>
                <a:uLnTx/>
                <a:uFillTx/>
                <a:cs typeface="Segoe UI Semibold" panose="020B0702040204020203" pitchFamily="34" charset="0"/>
              </a:rPr>
            </a:br>
            <a:r>
              <a:rPr kumimoji="0" lang="en-US" sz="2000" b="0" i="0" u="none" strike="noStrike" kern="1200" cap="none" spc="0" normalizeH="0" baseline="0" noProof="0" dirty="0">
                <a:ln>
                  <a:noFill/>
                </a:ln>
                <a:effectLst/>
                <a:uLnTx/>
                <a:uFillTx/>
                <a:cs typeface="Segoe UI Semibold" panose="020B0702040204020203" pitchFamily="34" charset="0"/>
              </a:rPr>
              <a:t>incident investigation</a:t>
            </a:r>
          </a:p>
        </p:txBody>
      </p:sp>
    </p:spTree>
    <p:extLst>
      <p:ext uri="{BB962C8B-B14F-4D97-AF65-F5344CB8AC3E}">
        <p14:creationId xmlns:p14="http://schemas.microsoft.com/office/powerpoint/2010/main" val="26649512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p:txBody>
          <a:bodyPr/>
          <a:lstStyle/>
          <a:p>
            <a:r>
              <a:rPr lang="en-US"/>
              <a:t>Example playbooks</a:t>
            </a:r>
          </a:p>
        </p:txBody>
      </p:sp>
      <p:sp>
        <p:nvSpPr>
          <p:cNvPr id="18" name="04R">
            <a:extLst>
              <a:ext uri="{FF2B5EF4-FFF2-40B4-BE49-F238E27FC236}">
                <a16:creationId xmlns:a16="http://schemas.microsoft.com/office/drawing/2014/main" id="{F9A3BCA3-DBF8-42E9-898A-64544F7B289A}"/>
              </a:ext>
            </a:extLst>
          </p:cNvPr>
          <p:cNvSpPr/>
          <p:nvPr/>
        </p:nvSpPr>
        <p:spPr bwMode="auto">
          <a:xfrm>
            <a:off x="584199" y="4358773"/>
            <a:ext cx="3553926" cy="138905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0" tIns="89642" rIns="0"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Assign an Incident to an Analyst</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Open a Ticket (ServiceNow/Jira)</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Keep Incident Status in Sync</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Post in a Teams or Slack Channel</a:t>
            </a:r>
          </a:p>
        </p:txBody>
      </p:sp>
      <p:sp>
        <p:nvSpPr>
          <p:cNvPr id="26" name="04R">
            <a:extLst>
              <a:ext uri="{FF2B5EF4-FFF2-40B4-BE49-F238E27FC236}">
                <a16:creationId xmlns:a16="http://schemas.microsoft.com/office/drawing/2014/main" id="{F842F95E-CAF9-4A04-B3AE-699E0891B7FB}"/>
              </a:ext>
            </a:extLst>
          </p:cNvPr>
          <p:cNvSpPr/>
          <p:nvPr/>
        </p:nvSpPr>
        <p:spPr bwMode="auto">
          <a:xfrm>
            <a:off x="4318527" y="4358773"/>
            <a:ext cx="3553928" cy="138905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Lookup Geo for an IP </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Trigger Defender ATP Investigation</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Send Validation Email to User</a:t>
            </a:r>
          </a:p>
          <a:p>
            <a:pPr marL="0" marR="0" lvl="0" indent="0" algn="ctr" defTabSz="914192" rtl="0" eaLnBrk="1" fontAlgn="auto" latinLnBrk="0" hangingPunct="1">
              <a:lnSpc>
                <a:spcPct val="100000"/>
              </a:lnSpc>
              <a:spcBef>
                <a:spcPts val="300"/>
              </a:spcBef>
              <a:spcAft>
                <a:spcPts val="600"/>
              </a:spcAft>
              <a:buClrTx/>
              <a:buSzTx/>
              <a:buFontTx/>
              <a:buNone/>
              <a:tabLst/>
              <a:defRPr/>
            </a:pPr>
            <a:endParaRPr kumimoji="0" lang="en-US" sz="1370" b="0" i="0" u="none" strike="noStrike" kern="0" cap="none" spc="0" normalizeH="0" baseline="0" noProof="0">
              <a:ln>
                <a:noFill/>
              </a:ln>
              <a:solidFill>
                <a:srgbClr val="1A1A1A"/>
              </a:solidFill>
              <a:effectLst/>
              <a:uLnTx/>
              <a:uFillTx/>
              <a:latin typeface="Segoe UI"/>
              <a:ea typeface="+mn-ea"/>
              <a:cs typeface="+mn-cs"/>
            </a:endParaRPr>
          </a:p>
        </p:txBody>
      </p:sp>
      <p:sp>
        <p:nvSpPr>
          <p:cNvPr id="27" name="04R">
            <a:extLst>
              <a:ext uri="{FF2B5EF4-FFF2-40B4-BE49-F238E27FC236}">
                <a16:creationId xmlns:a16="http://schemas.microsoft.com/office/drawing/2014/main" id="{28DC479E-1A3F-4198-9E17-7BE9577120D9}"/>
              </a:ext>
            </a:extLst>
          </p:cNvPr>
          <p:cNvSpPr/>
          <p:nvPr/>
        </p:nvSpPr>
        <p:spPr bwMode="auto">
          <a:xfrm>
            <a:off x="8052856" y="4358773"/>
            <a:ext cx="3553926" cy="171991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Block an IP Address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Block User Access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Trigger Conditional Access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Isolate Machine</a:t>
            </a:r>
          </a:p>
          <a:p>
            <a:pPr marL="0" marR="0" lvl="0" indent="0" algn="ctr" defTabSz="914192" rtl="0" eaLnBrk="1" fontAlgn="auto" latinLnBrk="0" hangingPunct="1">
              <a:lnSpc>
                <a:spcPct val="100000"/>
              </a:lnSpc>
              <a:spcBef>
                <a:spcPts val="300"/>
              </a:spcBef>
              <a:spcAft>
                <a:spcPts val="600"/>
              </a:spcAft>
              <a:buClrTx/>
              <a:buSzTx/>
              <a:buFontTx/>
              <a:buNone/>
              <a:tabLst/>
              <a:defRPr/>
            </a:pPr>
            <a:endParaRPr kumimoji="0" lang="en-US" sz="1370" b="0" i="0" u="none" strike="noStrike" kern="0" cap="none" spc="0" normalizeH="0" baseline="0" noProof="0">
              <a:ln>
                <a:noFill/>
              </a:ln>
              <a:solidFill>
                <a:srgbClr val="1A1A1A"/>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8BE2968C-263A-4CF1-B668-48B21EA1AA8C}"/>
              </a:ext>
            </a:extLst>
          </p:cNvPr>
          <p:cNvSpPr/>
          <p:nvPr/>
        </p:nvSpPr>
        <p:spPr bwMode="auto">
          <a:xfrm>
            <a:off x="584199"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0930D252-0E7C-4D82-B23A-CB1AB2EAAEAC}"/>
              </a:ext>
            </a:extLst>
          </p:cNvPr>
          <p:cNvGrpSpPr/>
          <p:nvPr/>
        </p:nvGrpSpPr>
        <p:grpSpPr>
          <a:xfrm>
            <a:off x="742803" y="1947501"/>
            <a:ext cx="3329135" cy="2174272"/>
            <a:chOff x="630790" y="2239809"/>
            <a:chExt cx="3329135" cy="2174272"/>
          </a:xfrm>
        </p:grpSpPr>
        <p:sp>
          <p:nvSpPr>
            <p:cNvPr id="13" name="04R">
              <a:extLst>
                <a:ext uri="{FF2B5EF4-FFF2-40B4-BE49-F238E27FC236}">
                  <a16:creationId xmlns:a16="http://schemas.microsoft.com/office/drawing/2014/main" id="{C23CB125-C5E2-4D27-8F20-46AA84BEFC6E}"/>
                </a:ext>
              </a:extLst>
            </p:cNvPr>
            <p:cNvSpPr/>
            <p:nvPr/>
          </p:nvSpPr>
          <p:spPr bwMode="auto">
            <a:xfrm>
              <a:off x="693676"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04R">
              <a:extLst>
                <a:ext uri="{FF2B5EF4-FFF2-40B4-BE49-F238E27FC236}">
                  <a16:creationId xmlns:a16="http://schemas.microsoft.com/office/drawing/2014/main" id="{967E0E8C-529E-4957-B876-C3CB44681C5E}"/>
                </a:ext>
              </a:extLst>
            </p:cNvPr>
            <p:cNvSpPr/>
            <p:nvPr/>
          </p:nvSpPr>
          <p:spPr bwMode="auto">
            <a:xfrm>
              <a:off x="630790"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Incident Management</a:t>
              </a:r>
            </a:p>
          </p:txBody>
        </p:sp>
        <p:sp>
          <p:nvSpPr>
            <p:cNvPr id="19" name="04R">
              <a:extLst>
                <a:ext uri="{FF2B5EF4-FFF2-40B4-BE49-F238E27FC236}">
                  <a16:creationId xmlns:a16="http://schemas.microsoft.com/office/drawing/2014/main" id="{610C197A-F64E-41B2-B302-0427953DCE58}"/>
                </a:ext>
              </a:extLst>
            </p:cNvPr>
            <p:cNvSpPr/>
            <p:nvPr/>
          </p:nvSpPr>
          <p:spPr bwMode="auto">
            <a:xfrm flipV="1">
              <a:off x="693676"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41119F74-02DC-4899-A96F-9F5DCE0E0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347" y="2484418"/>
              <a:ext cx="907278" cy="907278"/>
            </a:xfrm>
            <a:prstGeom prst="rect">
              <a:avLst/>
            </a:prstGeom>
          </p:spPr>
        </p:pic>
      </p:grpSp>
      <p:grpSp>
        <p:nvGrpSpPr>
          <p:cNvPr id="33" name="Group 32">
            <a:extLst>
              <a:ext uri="{FF2B5EF4-FFF2-40B4-BE49-F238E27FC236}">
                <a16:creationId xmlns:a16="http://schemas.microsoft.com/office/drawing/2014/main" id="{F052AB98-D8E5-44FD-B3B4-1CD8D61FB0BF}"/>
              </a:ext>
            </a:extLst>
          </p:cNvPr>
          <p:cNvGrpSpPr/>
          <p:nvPr/>
        </p:nvGrpSpPr>
        <p:grpSpPr>
          <a:xfrm>
            <a:off x="4453782" y="1947501"/>
            <a:ext cx="3329135" cy="2174272"/>
            <a:chOff x="4422800" y="2239809"/>
            <a:chExt cx="3329135" cy="2174272"/>
          </a:xfrm>
        </p:grpSpPr>
        <p:sp>
          <p:nvSpPr>
            <p:cNvPr id="14" name="04R">
              <a:extLst>
                <a:ext uri="{FF2B5EF4-FFF2-40B4-BE49-F238E27FC236}">
                  <a16:creationId xmlns:a16="http://schemas.microsoft.com/office/drawing/2014/main" id="{3CE45A84-B88F-4B9E-8D0B-B862BE0DE388}"/>
                </a:ext>
              </a:extLst>
            </p:cNvPr>
            <p:cNvSpPr/>
            <p:nvPr/>
          </p:nvSpPr>
          <p:spPr bwMode="auto">
            <a:xfrm>
              <a:off x="4500555"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9DF8DCF8-5A10-4715-8EA1-D4ED8444E477}"/>
                </a:ext>
              </a:extLst>
            </p:cNvPr>
            <p:cNvSpPr/>
            <p:nvPr/>
          </p:nvSpPr>
          <p:spPr bwMode="auto">
            <a:xfrm>
              <a:off x="4422800"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Enrichment + Investigation</a:t>
              </a:r>
            </a:p>
          </p:txBody>
        </p:sp>
        <p:sp>
          <p:nvSpPr>
            <p:cNvPr id="20" name="04R">
              <a:extLst>
                <a:ext uri="{FF2B5EF4-FFF2-40B4-BE49-F238E27FC236}">
                  <a16:creationId xmlns:a16="http://schemas.microsoft.com/office/drawing/2014/main" id="{510FBB01-3478-49B6-989F-DE70F2FBB8FB}"/>
                </a:ext>
              </a:extLst>
            </p:cNvPr>
            <p:cNvSpPr/>
            <p:nvPr/>
          </p:nvSpPr>
          <p:spPr bwMode="auto">
            <a:xfrm flipV="1">
              <a:off x="4502438"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11" name="Graphic 10">
              <a:extLst>
                <a:ext uri="{FF2B5EF4-FFF2-40B4-BE49-F238E27FC236}">
                  <a16:creationId xmlns:a16="http://schemas.microsoft.com/office/drawing/2014/main" id="{75CF3233-FF49-4FD5-8565-67250D9DB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7071" y="2543000"/>
              <a:ext cx="790113" cy="790113"/>
            </a:xfrm>
            <a:prstGeom prst="rect">
              <a:avLst/>
            </a:prstGeom>
          </p:spPr>
        </p:pic>
      </p:grpSp>
      <p:sp>
        <p:nvSpPr>
          <p:cNvPr id="38" name="Rectangle 37">
            <a:extLst>
              <a:ext uri="{FF2B5EF4-FFF2-40B4-BE49-F238E27FC236}">
                <a16:creationId xmlns:a16="http://schemas.microsoft.com/office/drawing/2014/main" id="{4303760A-6723-48D4-B1E1-769573F15E0B}"/>
              </a:ext>
            </a:extLst>
          </p:cNvPr>
          <p:cNvSpPr/>
          <p:nvPr/>
        </p:nvSpPr>
        <p:spPr bwMode="auto">
          <a:xfrm>
            <a:off x="4318527"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B120621B-284E-4500-956D-A3911BD04F77}"/>
              </a:ext>
            </a:extLst>
          </p:cNvPr>
          <p:cNvSpPr/>
          <p:nvPr/>
        </p:nvSpPr>
        <p:spPr bwMode="auto">
          <a:xfrm>
            <a:off x="8052856"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91149240-5089-4298-BEB2-CBADD5078C7A}"/>
              </a:ext>
            </a:extLst>
          </p:cNvPr>
          <p:cNvGrpSpPr/>
          <p:nvPr/>
        </p:nvGrpSpPr>
        <p:grpSpPr>
          <a:xfrm>
            <a:off x="8165251" y="1947501"/>
            <a:ext cx="3329135" cy="2174272"/>
            <a:chOff x="8165251" y="1947501"/>
            <a:chExt cx="3329135" cy="2174272"/>
          </a:xfrm>
        </p:grpSpPr>
        <p:grpSp>
          <p:nvGrpSpPr>
            <p:cNvPr id="34" name="Group 33">
              <a:extLst>
                <a:ext uri="{FF2B5EF4-FFF2-40B4-BE49-F238E27FC236}">
                  <a16:creationId xmlns:a16="http://schemas.microsoft.com/office/drawing/2014/main" id="{BF94FD91-E66E-4C9F-9359-151459D8D508}"/>
                </a:ext>
              </a:extLst>
            </p:cNvPr>
            <p:cNvGrpSpPr/>
            <p:nvPr/>
          </p:nvGrpSpPr>
          <p:grpSpPr>
            <a:xfrm>
              <a:off x="8165251" y="1947501"/>
              <a:ext cx="3329135" cy="2174272"/>
              <a:chOff x="7998341" y="2239809"/>
              <a:chExt cx="3329135" cy="2174272"/>
            </a:xfrm>
          </p:grpSpPr>
          <p:sp>
            <p:nvSpPr>
              <p:cNvPr id="21" name="04R">
                <a:extLst>
                  <a:ext uri="{FF2B5EF4-FFF2-40B4-BE49-F238E27FC236}">
                    <a16:creationId xmlns:a16="http://schemas.microsoft.com/office/drawing/2014/main" id="{40A6D893-0F1C-40FC-9F16-F0D795732C9E}"/>
                  </a:ext>
                </a:extLst>
              </p:cNvPr>
              <p:cNvSpPr/>
              <p:nvPr/>
            </p:nvSpPr>
            <p:spPr bwMode="auto">
              <a:xfrm>
                <a:off x="8091336"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04R">
                <a:extLst>
                  <a:ext uri="{FF2B5EF4-FFF2-40B4-BE49-F238E27FC236}">
                    <a16:creationId xmlns:a16="http://schemas.microsoft.com/office/drawing/2014/main" id="{8DBF13F6-62B9-4F84-A747-5C69B9E3A6AD}"/>
                  </a:ext>
                </a:extLst>
              </p:cNvPr>
              <p:cNvSpPr/>
              <p:nvPr/>
            </p:nvSpPr>
            <p:spPr bwMode="auto">
              <a:xfrm>
                <a:off x="7998341"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Remediation</a:t>
                </a:r>
              </a:p>
            </p:txBody>
          </p:sp>
          <p:sp>
            <p:nvSpPr>
              <p:cNvPr id="24" name="04R">
                <a:extLst>
                  <a:ext uri="{FF2B5EF4-FFF2-40B4-BE49-F238E27FC236}">
                    <a16:creationId xmlns:a16="http://schemas.microsoft.com/office/drawing/2014/main" id="{FBB72C4D-3F05-41EB-B863-D3841ADC77B6}"/>
                  </a:ext>
                </a:extLst>
              </p:cNvPr>
              <p:cNvSpPr/>
              <p:nvPr/>
            </p:nvSpPr>
            <p:spPr bwMode="auto">
              <a:xfrm flipV="1">
                <a:off x="8091336"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pic>
          <p:nvPicPr>
            <p:cNvPr id="3" name="Graphic 2">
              <a:extLst>
                <a:ext uri="{FF2B5EF4-FFF2-40B4-BE49-F238E27FC236}">
                  <a16:creationId xmlns:a16="http://schemas.microsoft.com/office/drawing/2014/main" id="{26BE2041-8B78-4EFE-85E0-368F67FD43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4762" y="2250692"/>
              <a:ext cx="790113" cy="790113"/>
            </a:xfrm>
            <a:prstGeom prst="rect">
              <a:avLst/>
            </a:prstGeom>
          </p:spPr>
        </p:pic>
      </p:grpSp>
    </p:spTree>
    <p:extLst>
      <p:ext uri="{BB962C8B-B14F-4D97-AF65-F5344CB8AC3E}">
        <p14:creationId xmlns:p14="http://schemas.microsoft.com/office/powerpoint/2010/main" val="767535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a:xfrm>
            <a:off x="588263" y="3150413"/>
            <a:ext cx="4159950" cy="553998"/>
          </a:xfrm>
        </p:spPr>
        <p:txBody>
          <a:bodyPr/>
          <a:lstStyle/>
          <a:p>
            <a:r>
              <a:rPr lang="en-US" dirty="0"/>
              <a:t>Azure Sentinel data</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19EF4-9132-44DB-94E1-945283F0038F}"/>
              </a:ext>
            </a:extLst>
          </p:cNvPr>
          <p:cNvSpPr>
            <a:spLocks noGrp="1"/>
          </p:cNvSpPr>
          <p:nvPr>
            <p:ph type="title"/>
          </p:nvPr>
        </p:nvSpPr>
        <p:spPr/>
        <p:txBody>
          <a:bodyPr/>
          <a:lstStyle/>
          <a:p>
            <a:r>
              <a:rPr lang="en-US" dirty="0"/>
              <a:t>Workspace considerations</a:t>
            </a:r>
          </a:p>
        </p:txBody>
      </p:sp>
      <p:sp>
        <p:nvSpPr>
          <p:cNvPr id="5" name="Content Placeholder 4">
            <a:extLst>
              <a:ext uri="{FF2B5EF4-FFF2-40B4-BE49-F238E27FC236}">
                <a16:creationId xmlns:a16="http://schemas.microsoft.com/office/drawing/2014/main" id="{A8F997D3-DE7D-4E33-BD31-AA15A07416FD}"/>
              </a:ext>
            </a:extLst>
          </p:cNvPr>
          <p:cNvSpPr>
            <a:spLocks noGrp="1"/>
          </p:cNvSpPr>
          <p:nvPr>
            <p:ph type="body" sz="quarter" idx="11"/>
          </p:nvPr>
        </p:nvSpPr>
        <p:spPr>
          <a:xfrm>
            <a:off x="4941888" y="1956241"/>
            <a:ext cx="6667500" cy="2942344"/>
          </a:xfrm>
        </p:spPr>
        <p:txBody>
          <a:bodyPr/>
          <a:lstStyle/>
          <a:p>
            <a:r>
              <a:rPr lang="en-US" dirty="0"/>
              <a:t>Tenant</a:t>
            </a:r>
          </a:p>
          <a:p>
            <a:pPr lvl="1"/>
            <a:r>
              <a:rPr lang="en-US" dirty="0"/>
              <a:t>Single</a:t>
            </a:r>
          </a:p>
          <a:p>
            <a:pPr lvl="1"/>
            <a:r>
              <a:rPr lang="en-US" dirty="0"/>
              <a:t>Multiple</a:t>
            </a:r>
          </a:p>
          <a:p>
            <a:r>
              <a:rPr lang="en-US" dirty="0"/>
              <a:t>Data governance</a:t>
            </a:r>
          </a:p>
          <a:p>
            <a:r>
              <a:rPr lang="en-US" dirty="0"/>
              <a:t>Costs</a:t>
            </a:r>
          </a:p>
          <a:p>
            <a:pPr lvl="1"/>
            <a:r>
              <a:rPr lang="en-US" dirty="0"/>
              <a:t>Bandwidth</a:t>
            </a:r>
          </a:p>
          <a:p>
            <a:pPr lvl="1"/>
            <a:r>
              <a:rPr lang="en-US" dirty="0"/>
              <a:t>Storage</a:t>
            </a:r>
          </a:p>
        </p:txBody>
      </p:sp>
    </p:spTree>
    <p:extLst>
      <p:ext uri="{BB962C8B-B14F-4D97-AF65-F5344CB8AC3E}">
        <p14:creationId xmlns:p14="http://schemas.microsoft.com/office/powerpoint/2010/main" val="134322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Central pane of glass</a:t>
            </a:r>
          </a:p>
          <a:p>
            <a:pPr marL="342900" indent="-342900">
              <a:spcBef>
                <a:spcPts val="600"/>
              </a:spcBef>
              <a:spcAft>
                <a:spcPts val="1200"/>
              </a:spcAft>
              <a:buClrTx/>
              <a:buSzPct val="150000"/>
              <a:buBlip>
                <a:blip r:embed="rId3"/>
              </a:buBlip>
            </a:pPr>
            <a:r>
              <a:rPr lang="en-US" sz="1600" dirty="0"/>
              <a:t>Consolidates all security logs and information</a:t>
            </a:r>
          </a:p>
          <a:p>
            <a:pPr marL="342900" indent="-342900">
              <a:spcBef>
                <a:spcPts val="600"/>
              </a:spcBef>
              <a:spcAft>
                <a:spcPts val="1200"/>
              </a:spcAft>
              <a:buClrTx/>
              <a:buSzPct val="150000"/>
              <a:buBlip>
                <a:blip r:embed="rId3"/>
              </a:buBlip>
            </a:pPr>
            <a:r>
              <a:rPr lang="en-US" sz="1600" dirty="0"/>
              <a:t>Easier to query all information</a:t>
            </a:r>
          </a:p>
          <a:p>
            <a:pPr marL="342900" indent="-342900">
              <a:spcBef>
                <a:spcPts val="600"/>
              </a:spcBef>
              <a:spcAft>
                <a:spcPts val="1200"/>
              </a:spcAft>
              <a:buClrTx/>
              <a:buSzPct val="150000"/>
              <a:buBlip>
                <a:blip r:embed="rId3"/>
              </a:buBlip>
            </a:pPr>
            <a:r>
              <a:rPr lang="en-US" sz="1600" dirty="0"/>
              <a:t>Supported by all features of Azure Sentinel</a:t>
            </a:r>
          </a:p>
          <a:p>
            <a:pPr marL="342900" indent="-342900">
              <a:spcBef>
                <a:spcPts val="600"/>
              </a:spcBef>
              <a:spcAft>
                <a:spcPts val="1200"/>
              </a:spcAft>
              <a:buClrTx/>
              <a:buSzPct val="150000"/>
              <a:buBlip>
                <a:blip r:embed="rId3"/>
              </a:buBlip>
            </a:pPr>
            <a:r>
              <a:rPr lang="en-US" sz="1600" dirty="0"/>
              <a:t>Azure Log Analytics RBAC to control data access</a:t>
            </a:r>
          </a:p>
          <a:p>
            <a:pPr marL="342900" indent="-342900">
              <a:spcBef>
                <a:spcPts val="600"/>
              </a:spcBef>
              <a:spcAft>
                <a:spcPts val="1200"/>
              </a:spcAft>
              <a:buClrTx/>
              <a:buSzPct val="150000"/>
              <a:buBlip>
                <a:blip r:embed="rId3"/>
              </a:buBlip>
            </a:pPr>
            <a:r>
              <a:rPr lang="en-US" sz="1600" dirty="0"/>
              <a:t>Azure Sentinel RBAC for service RBAC</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dirty="0">
                <a:latin typeface="+mj-lt"/>
              </a:rPr>
              <a:t>Cons</a:t>
            </a:r>
          </a:p>
          <a:p>
            <a:pPr marL="342900" indent="-342900">
              <a:spcBef>
                <a:spcPts val="600"/>
              </a:spcBef>
              <a:spcAft>
                <a:spcPts val="1200"/>
              </a:spcAft>
              <a:buSzPct val="150000"/>
              <a:buBlip>
                <a:blip r:embed="rId4"/>
              </a:buBlip>
            </a:pPr>
            <a:r>
              <a:rPr lang="en-US" sz="1600" dirty="0"/>
              <a:t>Data governance may drive limited scope</a:t>
            </a:r>
          </a:p>
          <a:p>
            <a:pPr marL="342900" indent="-342900">
              <a:spcBef>
                <a:spcPts val="600"/>
              </a:spcBef>
              <a:spcAft>
                <a:spcPts val="1200"/>
              </a:spcAft>
              <a:buSzPct val="150000"/>
              <a:buBlip>
                <a:blip r:embed="rId4"/>
              </a:buBlip>
            </a:pPr>
            <a:r>
              <a:rPr lang="en-US" sz="1600" dirty="0"/>
              <a:t>Can incur bandwidth cost cross region</a:t>
            </a:r>
          </a:p>
        </p:txBody>
      </p:sp>
      <p:sp>
        <p:nvSpPr>
          <p:cNvPr id="17" name="Title 16"/>
          <p:cNvSpPr>
            <a:spLocks noGrp="1"/>
          </p:cNvSpPr>
          <p:nvPr>
            <p:ph type="title"/>
          </p:nvPr>
        </p:nvSpPr>
        <p:spPr>
          <a:xfrm>
            <a:off x="588263" y="457200"/>
            <a:ext cx="11018520" cy="861774"/>
          </a:xfrm>
        </p:spPr>
        <p:txBody>
          <a:bodyPr/>
          <a:lstStyle/>
          <a:p>
            <a:r>
              <a:rPr lang="en-US" sz="3200" dirty="0"/>
              <a:t>Workspace Design (Single Tenant)</a:t>
            </a:r>
            <a:br>
              <a:rPr lang="en-US" sz="3200" dirty="0"/>
            </a:br>
            <a:r>
              <a:rPr lang="en-US" sz="2400" dirty="0">
                <a:solidFill>
                  <a:schemeClr val="accent1"/>
                </a:solidFill>
              </a:rPr>
              <a:t>One single workspace per tenant – many customers do this today!</a:t>
            </a:r>
          </a:p>
        </p:txBody>
      </p:sp>
    </p:spTree>
    <p:extLst>
      <p:ext uri="{BB962C8B-B14F-4D97-AF65-F5344CB8AC3E}">
        <p14:creationId xmlns:p14="http://schemas.microsoft.com/office/powerpoint/2010/main" val="1422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a:t>Workspace Design (Single Tenant)</a:t>
            </a:r>
            <a:br>
              <a:rPr lang="en-US" sz="3200"/>
            </a:br>
            <a:r>
              <a:rPr lang="en-US" sz="2400">
                <a:solidFill>
                  <a:schemeClr val="accent1"/>
                </a:solidFill>
              </a:rPr>
              <a:t>Regional workspaces</a:t>
            </a:r>
          </a:p>
        </p:txBody>
      </p:sp>
      <p:sp>
        <p:nvSpPr>
          <p:cNvPr id="10" name="Rectangle 9">
            <a:extLst>
              <a:ext uri="{FF2B5EF4-FFF2-40B4-BE49-F238E27FC236}">
                <a16:creationId xmlns:a16="http://schemas.microsoft.com/office/drawing/2014/main" id="{BEE414E6-AD79-4AFF-91C2-FDF05CAC642C}"/>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No cross-region bandwidth cost</a:t>
            </a:r>
          </a:p>
          <a:p>
            <a:pPr marL="342900" indent="-342900">
              <a:spcBef>
                <a:spcPts val="600"/>
              </a:spcBef>
              <a:spcAft>
                <a:spcPts val="1200"/>
              </a:spcAft>
              <a:buClrTx/>
              <a:buSzPct val="150000"/>
              <a:buBlip>
                <a:blip r:embed="rId3"/>
              </a:buBlip>
            </a:pPr>
            <a:r>
              <a:rPr lang="en-US" sz="1600" dirty="0"/>
              <a:t>May be required to meet regulation requirements</a:t>
            </a:r>
          </a:p>
          <a:p>
            <a:pPr marL="342900" indent="-342900">
              <a:spcBef>
                <a:spcPts val="600"/>
              </a:spcBef>
              <a:spcAft>
                <a:spcPts val="1200"/>
              </a:spcAft>
              <a:buClrTx/>
              <a:buSzPct val="150000"/>
              <a:buBlip>
                <a:blip r:embed="rId3"/>
              </a:buBlip>
            </a:pPr>
            <a:r>
              <a:rPr lang="en-US" sz="1600" dirty="0"/>
              <a:t>Separate workspaces can add even more data control</a:t>
            </a:r>
          </a:p>
        </p:txBody>
      </p:sp>
      <p:sp>
        <p:nvSpPr>
          <p:cNvPr id="13" name="Rectangle 12">
            <a:extLst>
              <a:ext uri="{FF2B5EF4-FFF2-40B4-BE49-F238E27FC236}">
                <a16:creationId xmlns:a16="http://schemas.microsoft.com/office/drawing/2014/main" id="{0504ABAB-78E3-4ECE-A8FA-E85045ADEC4C}"/>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central pane of glass</a:t>
            </a:r>
          </a:p>
          <a:p>
            <a:pPr marL="342900" indent="-342900">
              <a:spcBef>
                <a:spcPts val="600"/>
              </a:spcBef>
              <a:spcAft>
                <a:spcPts val="1200"/>
              </a:spcAft>
              <a:buSzPct val="150000"/>
              <a:buBlip>
                <a:blip r:embed="rId4"/>
              </a:buBlip>
            </a:pPr>
            <a:r>
              <a:rPr lang="en-US" sz="1600"/>
              <a:t>Analytics, Workbooks, etc. must be deployed multiple times</a:t>
            </a:r>
          </a:p>
        </p:txBody>
      </p:sp>
    </p:spTree>
    <p:extLst>
      <p:ext uri="{BB962C8B-B14F-4D97-AF65-F5344CB8AC3E}">
        <p14:creationId xmlns:p14="http://schemas.microsoft.com/office/powerpoint/2010/main" val="32795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Workspace Design (Single Tenant)</a:t>
            </a:r>
          </a:p>
        </p:txBody>
      </p:sp>
      <p:sp>
        <p:nvSpPr>
          <p:cNvPr id="2" name="Rectangle: Rounded Corners 1">
            <a:extLst>
              <a:ext uri="{FF2B5EF4-FFF2-40B4-BE49-F238E27FC236}">
                <a16:creationId xmlns:a16="http://schemas.microsoft.com/office/drawing/2014/main" id="{9FA667C2-9AA3-42DE-8664-9FD0749745E2}"/>
              </a:ext>
            </a:extLst>
          </p:cNvPr>
          <p:cNvSpPr/>
          <p:nvPr/>
        </p:nvSpPr>
        <p:spPr bwMode="auto">
          <a:xfrm>
            <a:off x="588263" y="1664677"/>
            <a:ext cx="4710812" cy="4604362"/>
          </a:xfrm>
          <a:prstGeom prst="roundRect">
            <a:avLst>
              <a:gd name="adj" fmla="val 610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ea typeface="Segoe UI" pitchFamily="34" charset="0"/>
                <a:cs typeface="Segoe UI" pitchFamily="34" charset="0"/>
              </a:rPr>
              <a:t>Tenant</a:t>
            </a:r>
          </a:p>
        </p:txBody>
      </p:sp>
      <p:sp>
        <p:nvSpPr>
          <p:cNvPr id="30" name="Rectangle: Rounded Corners 29">
            <a:extLst>
              <a:ext uri="{FF2B5EF4-FFF2-40B4-BE49-F238E27FC236}">
                <a16:creationId xmlns:a16="http://schemas.microsoft.com/office/drawing/2014/main" id="{2E8F4983-8FAA-4573-B64A-D80A8E5FCC81}"/>
              </a:ext>
            </a:extLst>
          </p:cNvPr>
          <p:cNvSpPr/>
          <p:nvPr/>
        </p:nvSpPr>
        <p:spPr bwMode="auto">
          <a:xfrm>
            <a:off x="5951538" y="1664677"/>
            <a:ext cx="5657850" cy="4604362"/>
          </a:xfrm>
          <a:prstGeom prst="roundRect">
            <a:avLst>
              <a:gd name="adj" fmla="val 5004"/>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a:t>
            </a:r>
          </a:p>
        </p:txBody>
      </p:sp>
      <p:sp>
        <p:nvSpPr>
          <p:cNvPr id="39" name="Rectangle: Rounded Corners 38">
            <a:extLst>
              <a:ext uri="{FF2B5EF4-FFF2-40B4-BE49-F238E27FC236}">
                <a16:creationId xmlns:a16="http://schemas.microsoft.com/office/drawing/2014/main" id="{30B58103-1B54-42DB-A5D4-90FD76101FB8}"/>
              </a:ext>
            </a:extLst>
          </p:cNvPr>
          <p:cNvSpPr/>
          <p:nvPr/>
        </p:nvSpPr>
        <p:spPr bwMode="auto">
          <a:xfrm>
            <a:off x="6242050" y="2537460"/>
            <a:ext cx="5076826"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53025734-B3F1-4ED6-A09A-7E9D46035843}"/>
              </a:ext>
            </a:extLst>
          </p:cNvPr>
          <p:cNvSpPr/>
          <p:nvPr/>
        </p:nvSpPr>
        <p:spPr bwMode="auto">
          <a:xfrm>
            <a:off x="885158" y="2537460"/>
            <a:ext cx="4117023"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p:txBody>
      </p:sp>
      <p:sp>
        <p:nvSpPr>
          <p:cNvPr id="37" name="Rectangle: Rounded Corners 36">
            <a:extLst>
              <a:ext uri="{FF2B5EF4-FFF2-40B4-BE49-F238E27FC236}">
                <a16:creationId xmlns:a16="http://schemas.microsoft.com/office/drawing/2014/main" id="{A82C3DCA-AD24-46FA-A404-43625B5B95E9}"/>
              </a:ext>
            </a:extLst>
          </p:cNvPr>
          <p:cNvSpPr/>
          <p:nvPr/>
        </p:nvSpPr>
        <p:spPr bwMode="auto">
          <a:xfrm>
            <a:off x="1211708" y="3429000"/>
            <a:ext cx="3463924" cy="2246948"/>
          </a:xfrm>
          <a:prstGeom prst="roundRect">
            <a:avLst>
              <a:gd name="adj" fmla="val 891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2860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7D539E4-0213-47E8-97A1-3C81EDF85CA7}"/>
              </a:ext>
            </a:extLst>
          </p:cNvPr>
          <p:cNvSpPr/>
          <p:nvPr/>
        </p:nvSpPr>
        <p:spPr bwMode="auto">
          <a:xfrm>
            <a:off x="1531240" y="4183379"/>
            <a:ext cx="2824860" cy="1195797"/>
          </a:xfrm>
          <a:prstGeom prst="roundRect">
            <a:avLst>
              <a:gd name="adj" fmla="val 10598"/>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mj-lt"/>
                <a:cs typeface="Segoe UI" pitchFamily="34" charset="0"/>
              </a:rPr>
              <a:t>Azure Sentinel</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4DC9337-1D20-47A0-8A7B-2A558F014D2E}"/>
              </a:ext>
            </a:extLst>
          </p:cNvPr>
          <p:cNvSpPr/>
          <p:nvPr/>
        </p:nvSpPr>
        <p:spPr bwMode="auto">
          <a:xfrm>
            <a:off x="6554420" y="3429000"/>
            <a:ext cx="2087784" cy="2349818"/>
          </a:xfrm>
          <a:prstGeom prst="roundRect">
            <a:avLst>
              <a:gd name="adj" fmla="val 554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A</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4D7C4AF-D68E-4132-996B-2197B064929F}"/>
              </a:ext>
            </a:extLst>
          </p:cNvPr>
          <p:cNvSpPr/>
          <p:nvPr/>
        </p:nvSpPr>
        <p:spPr bwMode="auto">
          <a:xfrm>
            <a:off x="6747009" y="4389119"/>
            <a:ext cx="1702606" cy="1195797"/>
          </a:xfrm>
          <a:prstGeom prst="roundRect">
            <a:avLst>
              <a:gd name="adj" fmla="val 817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11F5808-1DDC-4055-8B61-E5CD8234FABB}"/>
              </a:ext>
            </a:extLst>
          </p:cNvPr>
          <p:cNvSpPr/>
          <p:nvPr/>
        </p:nvSpPr>
        <p:spPr bwMode="auto">
          <a:xfrm>
            <a:off x="8918722" y="3429000"/>
            <a:ext cx="2087784" cy="2349818"/>
          </a:xfrm>
          <a:prstGeom prst="roundRect">
            <a:avLst>
              <a:gd name="adj" fmla="val 658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B</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F9133CB-5CA0-43F0-80F2-BFC0F74B0871}"/>
              </a:ext>
            </a:extLst>
          </p:cNvPr>
          <p:cNvSpPr/>
          <p:nvPr/>
        </p:nvSpPr>
        <p:spPr bwMode="auto">
          <a:xfrm>
            <a:off x="9111311" y="4389119"/>
            <a:ext cx="1702606" cy="1195797"/>
          </a:xfrm>
          <a:prstGeom prst="roundRect">
            <a:avLst>
              <a:gd name="adj" fmla="val 7564"/>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 name="Graphic 7">
            <a:extLst>
              <a:ext uri="{FF2B5EF4-FFF2-40B4-BE49-F238E27FC236}">
                <a16:creationId xmlns:a16="http://schemas.microsoft.com/office/drawing/2014/main" id="{DFE5F1A4-6143-466E-A7B9-707C0FE5D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7" y="2392599"/>
            <a:ext cx="344142" cy="344142"/>
          </a:xfrm>
          <a:prstGeom prst="rect">
            <a:avLst/>
          </a:prstGeom>
        </p:spPr>
      </p:pic>
      <p:pic>
        <p:nvPicPr>
          <p:cNvPr id="19" name="Graphic 18">
            <a:extLst>
              <a:ext uri="{FF2B5EF4-FFF2-40B4-BE49-F238E27FC236}">
                <a16:creationId xmlns:a16="http://schemas.microsoft.com/office/drawing/2014/main" id="{C4C80144-52BB-4A15-9AF1-25DEA2FBA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2632" y="2392599"/>
            <a:ext cx="344142" cy="344142"/>
          </a:xfrm>
          <a:prstGeom prst="rect">
            <a:avLst/>
          </a:prstGeom>
        </p:spPr>
      </p:pic>
      <p:pic>
        <p:nvPicPr>
          <p:cNvPr id="10" name="Graphic 9">
            <a:extLst>
              <a:ext uri="{FF2B5EF4-FFF2-40B4-BE49-F238E27FC236}">
                <a16:creationId xmlns:a16="http://schemas.microsoft.com/office/drawing/2014/main" id="{C3D24461-7353-4BDD-A075-0C6BC0D28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4271" y="4082975"/>
            <a:ext cx="419412" cy="419412"/>
          </a:xfrm>
          <a:prstGeom prst="rect">
            <a:avLst/>
          </a:prstGeom>
        </p:spPr>
      </p:pic>
      <p:pic>
        <p:nvPicPr>
          <p:cNvPr id="22" name="Graphic 21">
            <a:extLst>
              <a:ext uri="{FF2B5EF4-FFF2-40B4-BE49-F238E27FC236}">
                <a16:creationId xmlns:a16="http://schemas.microsoft.com/office/drawing/2014/main" id="{139B57E7-50E9-46AF-929D-41A321ACC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5946" y="4082975"/>
            <a:ext cx="419412" cy="419412"/>
          </a:xfrm>
          <a:prstGeom prst="rect">
            <a:avLst/>
          </a:prstGeom>
        </p:spPr>
      </p:pic>
      <p:pic>
        <p:nvPicPr>
          <p:cNvPr id="23" name="Graphic 22">
            <a:extLst>
              <a:ext uri="{FF2B5EF4-FFF2-40B4-BE49-F238E27FC236}">
                <a16:creationId xmlns:a16="http://schemas.microsoft.com/office/drawing/2014/main" id="{DD251619-BAB1-4E68-ACEA-5DAB9392D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1412" y="3880356"/>
            <a:ext cx="419412" cy="419412"/>
          </a:xfrm>
          <a:prstGeom prst="rect">
            <a:avLst/>
          </a:prstGeom>
        </p:spPr>
      </p:pic>
      <p:pic>
        <p:nvPicPr>
          <p:cNvPr id="36" name="Graphic 35">
            <a:extLst>
              <a:ext uri="{FF2B5EF4-FFF2-40B4-BE49-F238E27FC236}">
                <a16:creationId xmlns:a16="http://schemas.microsoft.com/office/drawing/2014/main" id="{FEBE155F-1B8E-4950-AD39-19DA0CDD74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7844" y="4786630"/>
            <a:ext cx="353881" cy="353881"/>
          </a:xfrm>
          <a:prstGeom prst="rect">
            <a:avLst/>
          </a:prstGeom>
        </p:spPr>
      </p:pic>
      <p:pic>
        <p:nvPicPr>
          <p:cNvPr id="35" name="Graphic 34">
            <a:extLst>
              <a:ext uri="{FF2B5EF4-FFF2-40B4-BE49-F238E27FC236}">
                <a16:creationId xmlns:a16="http://schemas.microsoft.com/office/drawing/2014/main" id="{9908FDCF-A675-449A-9362-036588CC7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165" y="4974199"/>
            <a:ext cx="353881" cy="353881"/>
          </a:xfrm>
          <a:prstGeom prst="rect">
            <a:avLst/>
          </a:prstGeom>
        </p:spPr>
      </p:pic>
      <p:pic>
        <p:nvPicPr>
          <p:cNvPr id="14" name="Graphic 13">
            <a:extLst>
              <a:ext uri="{FF2B5EF4-FFF2-40B4-BE49-F238E27FC236}">
                <a16:creationId xmlns:a16="http://schemas.microsoft.com/office/drawing/2014/main" id="{3B516779-7539-4DF4-9E88-02FB44318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863" y="4974199"/>
            <a:ext cx="353881" cy="353881"/>
          </a:xfrm>
          <a:prstGeom prst="rect">
            <a:avLst/>
          </a:prstGeom>
        </p:spPr>
      </p:pic>
      <p:pic>
        <p:nvPicPr>
          <p:cNvPr id="12" name="Graphic 11">
            <a:extLst>
              <a:ext uri="{FF2B5EF4-FFF2-40B4-BE49-F238E27FC236}">
                <a16:creationId xmlns:a16="http://schemas.microsoft.com/office/drawing/2014/main" id="{61F663C1-DA6F-4825-A6F8-85835C0AE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573" y="3229701"/>
            <a:ext cx="398992" cy="398992"/>
          </a:xfrm>
          <a:prstGeom prst="rect">
            <a:avLst/>
          </a:prstGeom>
        </p:spPr>
      </p:pic>
      <p:pic>
        <p:nvPicPr>
          <p:cNvPr id="29" name="Graphic 28">
            <a:extLst>
              <a:ext uri="{FF2B5EF4-FFF2-40B4-BE49-F238E27FC236}">
                <a16:creationId xmlns:a16="http://schemas.microsoft.com/office/drawing/2014/main" id="{CA280823-6CFE-43F2-9E39-2AE94AF61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875" y="3229701"/>
            <a:ext cx="398992" cy="398992"/>
          </a:xfrm>
          <a:prstGeom prst="rect">
            <a:avLst/>
          </a:prstGeom>
        </p:spPr>
      </p:pic>
      <p:pic>
        <p:nvPicPr>
          <p:cNvPr id="31" name="Graphic 30">
            <a:extLst>
              <a:ext uri="{FF2B5EF4-FFF2-40B4-BE49-F238E27FC236}">
                <a16:creationId xmlns:a16="http://schemas.microsoft.com/office/drawing/2014/main" id="{DE9D083A-3C1C-4409-81F9-F146213DD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61" y="3229701"/>
            <a:ext cx="398992" cy="398992"/>
          </a:xfrm>
          <a:prstGeom prst="rect">
            <a:avLst/>
          </a:prstGeom>
        </p:spPr>
      </p:pic>
      <p:pic>
        <p:nvPicPr>
          <p:cNvPr id="32" name="Content Placeholder 2">
            <a:extLst>
              <a:ext uri="{FF2B5EF4-FFF2-40B4-BE49-F238E27FC236}">
                <a16:creationId xmlns:a16="http://schemas.microsoft.com/office/drawing/2014/main" id="{A55A606B-0EDA-4F03-815B-32E2C667C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611" y="1494225"/>
            <a:ext cx="523491" cy="523488"/>
          </a:xfrm>
          <a:prstGeom prst="rect">
            <a:avLst/>
          </a:prstGeom>
        </p:spPr>
      </p:pic>
      <p:pic>
        <p:nvPicPr>
          <p:cNvPr id="34" name="Content Placeholder 2">
            <a:extLst>
              <a:ext uri="{FF2B5EF4-FFF2-40B4-BE49-F238E27FC236}">
                <a16:creationId xmlns:a16="http://schemas.microsoft.com/office/drawing/2014/main" id="{57631AF2-85D7-48A4-83D0-F576BC615B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3754" y="1494225"/>
            <a:ext cx="523491" cy="523488"/>
          </a:xfrm>
          <a:prstGeom prst="rect">
            <a:avLst/>
          </a:prstGeom>
        </p:spPr>
      </p:pic>
    </p:spTree>
    <p:extLst>
      <p:ext uri="{BB962C8B-B14F-4D97-AF65-F5344CB8AC3E}">
        <p14:creationId xmlns:p14="http://schemas.microsoft.com/office/powerpoint/2010/main" val="203393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9" grpId="0" animBg="1"/>
      <p:bldP spid="33" grpId="0" animBg="1"/>
      <p:bldP spid="37" grpId="0" animBg="1"/>
      <p:bldP spid="38" grpId="0" animBg="1"/>
      <p:bldP spid="40" grpId="0" animBg="1"/>
      <p:bldP spid="41"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9875ED-5F1E-4919-AFF3-BD7444FEA08D}"/>
              </a:ext>
            </a:extLst>
          </p:cNvPr>
          <p:cNvSpPr/>
          <p:nvPr/>
        </p:nvSpPr>
        <p:spPr bwMode="auto">
          <a:xfrm>
            <a:off x="1" y="1322716"/>
            <a:ext cx="12192000" cy="5535283"/>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prstGeom prst="rect">
            <a:avLst/>
          </a:prstGeom>
        </p:spPr>
        <p:txBody>
          <a:bodyPr wrap="square" anchor="t">
            <a:normAutofit/>
          </a:bodyPr>
          <a:lstStyle/>
          <a:p>
            <a:pPr algn="ctr"/>
            <a:r>
              <a:rPr lang="en-US" dirty="0"/>
              <a:t>What if I have multiple tenants?</a:t>
            </a:r>
          </a:p>
        </p:txBody>
      </p:sp>
      <p:graphicFrame>
        <p:nvGraphicFramePr>
          <p:cNvPr id="2" name="Table 2">
            <a:extLst>
              <a:ext uri="{FF2B5EF4-FFF2-40B4-BE49-F238E27FC236}">
                <a16:creationId xmlns:a16="http://schemas.microsoft.com/office/drawing/2014/main" id="{CE0E7415-65AF-401E-80CF-ACF80ABC1651}"/>
              </a:ext>
            </a:extLst>
          </p:cNvPr>
          <p:cNvGraphicFramePr>
            <a:graphicFrameLocks noGrp="1"/>
          </p:cNvGraphicFramePr>
          <p:nvPr>
            <p:extLst>
              <p:ext uri="{D42A27DB-BD31-4B8C-83A1-F6EECF244321}">
                <p14:modId xmlns:p14="http://schemas.microsoft.com/office/powerpoint/2010/main" val="851282974"/>
              </p:ext>
            </p:extLst>
          </p:nvPr>
        </p:nvGraphicFramePr>
        <p:xfrm>
          <a:off x="880585" y="1552400"/>
          <a:ext cx="10443360" cy="4904316"/>
        </p:xfrm>
        <a:graphic>
          <a:graphicData uri="http://schemas.openxmlformats.org/drawingml/2006/table">
            <a:tbl>
              <a:tblPr firstRow="1" bandRow="1">
                <a:tableStyleId>{5C22544A-7EE6-4342-B048-85BDC9FD1C3A}</a:tableStyleId>
              </a:tblPr>
              <a:tblGrid>
                <a:gridCol w="897071">
                  <a:extLst>
                    <a:ext uri="{9D8B030D-6E8A-4147-A177-3AD203B41FA5}">
                      <a16:colId xmlns:a16="http://schemas.microsoft.com/office/drawing/2014/main" val="3129899717"/>
                    </a:ext>
                  </a:extLst>
                </a:gridCol>
                <a:gridCol w="744751">
                  <a:extLst>
                    <a:ext uri="{9D8B030D-6E8A-4147-A177-3AD203B41FA5}">
                      <a16:colId xmlns:a16="http://schemas.microsoft.com/office/drawing/2014/main" val="2285546527"/>
                    </a:ext>
                  </a:extLst>
                </a:gridCol>
                <a:gridCol w="744751">
                  <a:extLst>
                    <a:ext uri="{9D8B030D-6E8A-4147-A177-3AD203B41FA5}">
                      <a16:colId xmlns:a16="http://schemas.microsoft.com/office/drawing/2014/main" val="37382940"/>
                    </a:ext>
                  </a:extLst>
                </a:gridCol>
                <a:gridCol w="744751">
                  <a:extLst>
                    <a:ext uri="{9D8B030D-6E8A-4147-A177-3AD203B41FA5}">
                      <a16:colId xmlns:a16="http://schemas.microsoft.com/office/drawing/2014/main" val="2682705325"/>
                    </a:ext>
                  </a:extLst>
                </a:gridCol>
                <a:gridCol w="744751">
                  <a:extLst>
                    <a:ext uri="{9D8B030D-6E8A-4147-A177-3AD203B41FA5}">
                      <a16:colId xmlns:a16="http://schemas.microsoft.com/office/drawing/2014/main" val="1633518874"/>
                    </a:ext>
                  </a:extLst>
                </a:gridCol>
                <a:gridCol w="1356710">
                  <a:extLst>
                    <a:ext uri="{9D8B030D-6E8A-4147-A177-3AD203B41FA5}">
                      <a16:colId xmlns:a16="http://schemas.microsoft.com/office/drawing/2014/main" val="2364681306"/>
                    </a:ext>
                  </a:extLst>
                </a:gridCol>
                <a:gridCol w="743857">
                  <a:extLst>
                    <a:ext uri="{9D8B030D-6E8A-4147-A177-3AD203B41FA5}">
                      <a16:colId xmlns:a16="http://schemas.microsoft.com/office/drawing/2014/main" val="1887480255"/>
                    </a:ext>
                  </a:extLst>
                </a:gridCol>
                <a:gridCol w="743857">
                  <a:extLst>
                    <a:ext uri="{9D8B030D-6E8A-4147-A177-3AD203B41FA5}">
                      <a16:colId xmlns:a16="http://schemas.microsoft.com/office/drawing/2014/main" val="3313311587"/>
                    </a:ext>
                  </a:extLst>
                </a:gridCol>
                <a:gridCol w="743857">
                  <a:extLst>
                    <a:ext uri="{9D8B030D-6E8A-4147-A177-3AD203B41FA5}">
                      <a16:colId xmlns:a16="http://schemas.microsoft.com/office/drawing/2014/main" val="2078925028"/>
                    </a:ext>
                  </a:extLst>
                </a:gridCol>
                <a:gridCol w="744751">
                  <a:extLst>
                    <a:ext uri="{9D8B030D-6E8A-4147-A177-3AD203B41FA5}">
                      <a16:colId xmlns:a16="http://schemas.microsoft.com/office/drawing/2014/main" val="3904505539"/>
                    </a:ext>
                  </a:extLst>
                </a:gridCol>
                <a:gridCol w="744751">
                  <a:extLst>
                    <a:ext uri="{9D8B030D-6E8A-4147-A177-3AD203B41FA5}">
                      <a16:colId xmlns:a16="http://schemas.microsoft.com/office/drawing/2014/main" val="3559279356"/>
                    </a:ext>
                  </a:extLst>
                </a:gridCol>
                <a:gridCol w="744751">
                  <a:extLst>
                    <a:ext uri="{9D8B030D-6E8A-4147-A177-3AD203B41FA5}">
                      <a16:colId xmlns:a16="http://schemas.microsoft.com/office/drawing/2014/main" val="1650995426"/>
                    </a:ext>
                  </a:extLst>
                </a:gridCol>
                <a:gridCol w="744751">
                  <a:extLst>
                    <a:ext uri="{9D8B030D-6E8A-4147-A177-3AD203B41FA5}">
                      <a16:colId xmlns:a16="http://schemas.microsoft.com/office/drawing/2014/main" val="1783489093"/>
                    </a:ext>
                  </a:extLst>
                </a:gridCol>
              </a:tblGrid>
              <a:tr h="548640">
                <a:tc gridSpan="5">
                  <a:txBody>
                    <a:bodyPr/>
                    <a:lstStyle/>
                    <a:p>
                      <a:pPr algn="l"/>
                      <a:r>
                        <a:rPr lang="en-US" sz="1600" b="0" dirty="0">
                          <a:solidFill>
                            <a:schemeClr val="tx1"/>
                          </a:solidFill>
                          <a:latin typeface="+mj-lt"/>
                        </a:rPr>
                        <a:t>Contoso</a:t>
                      </a:r>
                    </a:p>
                  </a:txBody>
                  <a:tcPr marL="96721" marR="96721" marT="48360" marB="48360">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Northwind</a:t>
                      </a:r>
                    </a:p>
                  </a:txBody>
                  <a:tcPr marL="96721" marR="96721" marT="48360" marB="48360">
                    <a:lnL w="12700" cmpd="sng">
                      <a:noFill/>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Coho Winery</a:t>
                      </a:r>
                    </a:p>
                  </a:txBody>
                  <a:tcPr marL="96721" marR="96721" marT="48360" marB="48360">
                    <a:lnL w="12700" cmpd="sng">
                      <a:noFill/>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extLst>
                  <a:ext uri="{0D108BD9-81ED-4DB2-BD59-A6C34878D82A}">
                    <a16:rowId xmlns:a16="http://schemas.microsoft.com/office/drawing/2014/main" val="3902545648"/>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CENTRAL &amp; SW</a:t>
                      </a: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627601834"/>
                  </a:ext>
                </a:extLst>
              </a:tr>
              <a:tr h="483964">
                <a:tc gridSpan="2">
                  <a:txBody>
                    <a:bodyPr/>
                    <a:lstStyle/>
                    <a:p>
                      <a:pPr algn="l"/>
                      <a:r>
                        <a:rPr lang="en-US" sz="1100" dirty="0">
                          <a:solidFill>
                            <a:schemeClr val="tx1"/>
                          </a:solidFill>
                          <a:latin typeface="+mj-lt"/>
                        </a:rPr>
                        <a:t>SALES, MKTG,</a:t>
                      </a:r>
                      <a:br>
                        <a:rPr lang="en-US" sz="1100" dirty="0">
                          <a:solidFill>
                            <a:schemeClr val="tx1"/>
                          </a:solidFill>
                          <a:latin typeface="+mj-lt"/>
                        </a:rPr>
                      </a:br>
                      <a:r>
                        <a:rPr lang="en-US" sz="1100" dirty="0">
                          <a:solidFill>
                            <a:schemeClr val="tx1"/>
                          </a:solidFill>
                          <a:latin typeface="+mj-lt"/>
                        </a:rPr>
                        <a:t>&amp; SERVICE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EAST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959700404"/>
                  </a:ext>
                </a:extLst>
              </a:tr>
              <a:tr h="483964">
                <a:tc gridSpan="2">
                  <a:txBody>
                    <a:bodyPr/>
                    <a:lstStyle/>
                    <a:p>
                      <a:pPr algn="l"/>
                      <a:r>
                        <a:rPr lang="en-US" sz="1100" dirty="0">
                          <a:solidFill>
                            <a:schemeClr val="tx1"/>
                          </a:solidFill>
                          <a:latin typeface="+mj-lt"/>
                        </a:rPr>
                        <a:t>LEGAL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INCUBATION TEAM</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809572790"/>
                  </a:ext>
                </a:extLst>
              </a:tr>
              <a:tr h="483964">
                <a:tc gridSpan="2">
                  <a:txBody>
                    <a:bodyPr/>
                    <a:lstStyle/>
                    <a:p>
                      <a:pPr algn="l"/>
                      <a:r>
                        <a:rPr lang="en-US" sz="1100" dirty="0">
                          <a:solidFill>
                            <a:schemeClr val="tx1"/>
                          </a:solidFill>
                          <a:latin typeface="+mj-lt"/>
                        </a:rPr>
                        <a:t>HR</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NORTHWEST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41930105"/>
                  </a:ext>
                </a:extLst>
              </a:tr>
              <a:tr h="483964">
                <a:tc gridSpan="5">
                  <a:txBody>
                    <a:bodyPr/>
                    <a:lstStyle/>
                    <a:p>
                      <a:pPr marL="0" algn="l" defTabSz="932742" rtl="0" eaLnBrk="1" latinLnBrk="0" hangingPunct="1"/>
                      <a:r>
                        <a:rPr lang="en-US" sz="1600" b="1" kern="1200" dirty="0" err="1">
                          <a:solidFill>
                            <a:schemeClr val="tx1"/>
                          </a:solidFill>
                          <a:latin typeface="+mj-lt"/>
                          <a:ea typeface="+mn-ea"/>
                          <a:cs typeface="+mn-cs"/>
                        </a:rPr>
                        <a:t>Fabrikham</a:t>
                      </a:r>
                      <a:endParaRPr lang="en-US" sz="1600" b="1" kern="1200" dirty="0">
                        <a:solidFill>
                          <a:schemeClr val="tx1"/>
                        </a:solidFill>
                        <a:latin typeface="+mj-lt"/>
                        <a:ea typeface="+mn-ea"/>
                        <a:cs typeface="+mn-cs"/>
                      </a:endParaRPr>
                    </a:p>
                  </a:txBody>
                  <a:tcPr marL="96721" marR="96721" marT="48360" marB="48360" anchor="b">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marL="0" algn="l" defTabSz="932742" rtl="0" eaLnBrk="1" latinLnBrk="0" hangingPunct="1"/>
                      <a:r>
                        <a:rPr lang="en-US" sz="1600" b="1" kern="1200" dirty="0" err="1">
                          <a:solidFill>
                            <a:schemeClr val="tx1"/>
                          </a:solidFill>
                          <a:latin typeface="+mj-lt"/>
                          <a:ea typeface="+mn-ea"/>
                          <a:cs typeface="+mn-cs"/>
                        </a:rPr>
                        <a:t>Proseware</a:t>
                      </a:r>
                      <a:endParaRPr lang="en-US" sz="1600" b="1" kern="1200" dirty="0">
                        <a:solidFill>
                          <a:schemeClr val="tx1"/>
                        </a:solidFill>
                        <a:latin typeface="+mj-lt"/>
                        <a:ea typeface="+mn-ea"/>
                        <a:cs typeface="+mn-cs"/>
                      </a:endParaRPr>
                    </a:p>
                  </a:txBody>
                  <a:tcPr marL="96721" marR="96721" marT="48360" marB="48360" anchor="b">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460132"/>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dirty="0">
                        <a:solidFill>
                          <a:schemeClr val="tx1"/>
                        </a:solidFill>
                      </a:endParaRPr>
                    </a:p>
                  </a:txBody>
                  <a:tcPr marL="108945" marR="108945" marT="54472" marB="5447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613282370"/>
                  </a:ext>
                </a:extLst>
              </a:tr>
              <a:tr h="483964">
                <a:tc>
                  <a:txBody>
                    <a:bodyPr/>
                    <a:lstStyle/>
                    <a:p>
                      <a:pPr marL="0" algn="l" defTabSz="932742" rtl="0" eaLnBrk="1" latinLnBrk="0" hangingPunct="1"/>
                      <a:r>
                        <a:rPr lang="en-US" sz="1100" kern="1200" dirty="0">
                          <a:solidFill>
                            <a:schemeClr val="tx1"/>
                          </a:solidFill>
                          <a:latin typeface="+mj-lt"/>
                          <a:ea typeface="+mn-ea"/>
                          <a:cs typeface="+mn-cs"/>
                        </a:rPr>
                        <a:t>VENDOR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VENDOR MGMT FOR REAL ESTATE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52153148"/>
                  </a:ext>
                </a:extLst>
              </a:tr>
              <a:tr h="483964">
                <a:tc>
                  <a:txBody>
                    <a:bodyPr/>
                    <a:lstStyle/>
                    <a:p>
                      <a:pPr marL="0" algn="l" defTabSz="932742" rtl="0" eaLnBrk="1" latinLnBrk="0" hangingPunct="1"/>
                      <a:r>
                        <a:rPr lang="en-US" sz="1100" kern="1200" dirty="0">
                          <a:solidFill>
                            <a:schemeClr val="tx1"/>
                          </a:solidFill>
                          <a:latin typeface="+mj-lt"/>
                          <a:ea typeface="+mn-ea"/>
                          <a:cs typeface="+mn-cs"/>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160541182"/>
                  </a:ext>
                </a:extLst>
              </a:tr>
              <a:tr h="483964">
                <a:tc>
                  <a:txBody>
                    <a:bodyPr/>
                    <a:lstStyle/>
                    <a:p>
                      <a:pPr marL="0" algn="l" defTabSz="932742" rtl="0" eaLnBrk="1" latinLnBrk="0" hangingPunct="1"/>
                      <a:r>
                        <a:rPr lang="en-US" sz="1100" kern="1200" dirty="0">
                          <a:solidFill>
                            <a:schemeClr val="tx1"/>
                          </a:solidFill>
                          <a:latin typeface="+mj-lt"/>
                          <a:ea typeface="+mn-ea"/>
                          <a:cs typeface="+mn-cs"/>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9976514"/>
                  </a:ext>
                </a:extLst>
              </a:tr>
            </a:tbl>
          </a:graphicData>
        </a:graphic>
      </p:graphicFrame>
      <p:cxnSp>
        <p:nvCxnSpPr>
          <p:cNvPr id="9" name="Straight Connector 8">
            <a:extLst>
              <a:ext uri="{FF2B5EF4-FFF2-40B4-BE49-F238E27FC236}">
                <a16:creationId xmlns:a16="http://schemas.microsoft.com/office/drawing/2014/main" id="{443F5F31-357A-45AA-83AE-3F1D0422062B}"/>
              </a:ext>
            </a:extLst>
          </p:cNvPr>
          <p:cNvCxnSpPr>
            <a:cxnSpLocks/>
          </p:cNvCxnSpPr>
          <p:nvPr/>
        </p:nvCxnSpPr>
        <p:spPr>
          <a:xfrm>
            <a:off x="885609" y="4078388"/>
            <a:ext cx="74230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Same as single workspace single tenant</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single pane across all tenants</a:t>
            </a:r>
          </a:p>
        </p:txBody>
      </p:sp>
      <p:sp>
        <p:nvSpPr>
          <p:cNvPr id="17" name="Title 16"/>
          <p:cNvSpPr>
            <a:spLocks noGrp="1"/>
          </p:cNvSpPr>
          <p:nvPr>
            <p:ph type="title"/>
          </p:nvPr>
        </p:nvSpPr>
        <p:spPr>
          <a:xfrm>
            <a:off x="588263" y="457200"/>
            <a:ext cx="11018520" cy="1231106"/>
          </a:xfrm>
        </p:spPr>
        <p:txBody>
          <a:bodyPr/>
          <a:lstStyle/>
          <a:p>
            <a:r>
              <a:rPr lang="en-US"/>
              <a:t>Workspace Design (Multi-Tenant)</a:t>
            </a:r>
            <a:br>
              <a:rPr lang="en-US"/>
            </a:br>
            <a:r>
              <a:rPr lang="en-US" sz="2400">
                <a:solidFill>
                  <a:schemeClr val="accent1"/>
                </a:solidFill>
              </a:rPr>
              <a:t>One workspace per tenant</a:t>
            </a:r>
            <a:br>
              <a:rPr lang="en-US" sz="2400">
                <a:solidFill>
                  <a:schemeClr val="accent1"/>
                </a:solidFill>
              </a:rPr>
            </a:br>
            <a:r>
              <a:rPr lang="en-US" sz="2400">
                <a:solidFill>
                  <a:schemeClr val="accent1"/>
                </a:solidFill>
              </a:rPr>
              <a:t>Use Azure Lighthouse to delegate access to the central tenant</a:t>
            </a:r>
          </a:p>
        </p:txBody>
      </p:sp>
    </p:spTree>
    <p:extLst>
      <p:ext uri="{BB962C8B-B14F-4D97-AF65-F5344CB8AC3E}">
        <p14:creationId xmlns:p14="http://schemas.microsoft.com/office/powerpoint/2010/main" val="3674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openxmlformats.org/package/2006/metadata/core-properties"/>
    <ds:schemaRef ds:uri="180a8cd5-14e5-480b-ac62-23332e51694d"/>
    <ds:schemaRef ds:uri="http://www.w3.org/XML/1998/namespace"/>
    <ds:schemaRef ds:uri="http://schemas.microsoft.com/office/2006/metadata/properties"/>
    <ds:schemaRef ds:uri="http://purl.org/dc/term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670</TotalTime>
  <Words>5879</Words>
  <Application>Microsoft Office PowerPoint</Application>
  <PresentationFormat>Widescreen</PresentationFormat>
  <Paragraphs>539</Paragraphs>
  <Slides>31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Lucida Console</vt:lpstr>
      <vt:lpstr>Segoe UI</vt:lpstr>
      <vt:lpstr>Segoe UI Semibold</vt:lpstr>
      <vt:lpstr>Wingdings</vt:lpstr>
      <vt:lpstr>White Template</vt:lpstr>
      <vt:lpstr>Securing your Infrastructure with Azure Sentinel</vt:lpstr>
      <vt:lpstr>Agenda</vt:lpstr>
      <vt:lpstr>Azure Sentinel data</vt:lpstr>
      <vt:lpstr>Workspace considerations</vt:lpstr>
      <vt:lpstr>Workspace Design (Single Tenant) One single workspace per tenant – many customers do this today!</vt:lpstr>
      <vt:lpstr>Workspace Design (Single Tenant) Regional workspaces</vt:lpstr>
      <vt:lpstr>Workspace Design (Single Tenant)</vt:lpstr>
      <vt:lpstr>What if I have multiple tenants?</vt:lpstr>
      <vt:lpstr>Workspace Design (Multi-Tenant) One workspace per tenant Use Azure Lighthouse to delegate access to the central tenant</vt:lpstr>
      <vt:lpstr>Workspace Design (Multi-Tenant)</vt:lpstr>
      <vt:lpstr>Workspace Design (Multi-Tenant)</vt:lpstr>
      <vt:lpstr>All the ways data gets in</vt:lpstr>
      <vt:lpstr>Data collectors (quick wins)</vt:lpstr>
      <vt:lpstr>Data collectors (next steps)</vt:lpstr>
      <vt:lpstr>CEF architecture</vt:lpstr>
      <vt:lpstr>Customer-managed key</vt:lpstr>
      <vt:lpstr>Demo</vt:lpstr>
      <vt:lpstr>Analytics</vt:lpstr>
      <vt:lpstr>Analytics</vt:lpstr>
      <vt:lpstr>Demo</vt:lpstr>
      <vt:lpstr>Increase your catch rate </vt:lpstr>
      <vt:lpstr>Demo</vt:lpstr>
      <vt:lpstr>Visualize</vt:lpstr>
      <vt:lpstr>Data visualization</vt:lpstr>
      <vt:lpstr>Demo</vt:lpstr>
      <vt:lpstr>Security orchestration</vt:lpstr>
      <vt:lpstr>SOAR</vt:lpstr>
      <vt:lpstr>Automated incident response</vt:lpstr>
      <vt:lpstr>Example playbooks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192</cp:revision>
  <dcterms:created xsi:type="dcterms:W3CDTF">2020-04-20T15:28:36Z</dcterms:created>
  <dcterms:modified xsi:type="dcterms:W3CDTF">2020-06-05T16:31:23Z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